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6" r:id="rId2"/>
    <p:sldId id="263" r:id="rId3"/>
    <p:sldId id="268" r:id="rId4"/>
    <p:sldId id="259" r:id="rId5"/>
    <p:sldId id="289" r:id="rId6"/>
    <p:sldId id="290" r:id="rId7"/>
    <p:sldId id="267" r:id="rId8"/>
    <p:sldId id="273" r:id="rId9"/>
    <p:sldId id="291" r:id="rId10"/>
    <p:sldId id="277" r:id="rId11"/>
    <p:sldId id="280" r:id="rId12"/>
    <p:sldId id="257" r:id="rId13"/>
    <p:sldId id="266" r:id="rId14"/>
    <p:sldId id="271" r:id="rId15"/>
    <p:sldId id="269" r:id="rId16"/>
    <p:sldId id="281" r:id="rId17"/>
    <p:sldId id="270" r:id="rId18"/>
    <p:sldId id="265" r:id="rId19"/>
    <p:sldId id="260" r:id="rId20"/>
    <p:sldId id="278" r:id="rId21"/>
    <p:sldId id="279" r:id="rId22"/>
    <p:sldId id="272" r:id="rId23"/>
    <p:sldId id="258"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a del Carmen Correa Velasco" initials="SdCCV" lastIdx="1" clrIdx="0">
    <p:extLst>
      <p:ext uri="{19B8F6BF-5375-455C-9EA6-DF929625EA0E}">
        <p15:presenceInfo xmlns:p15="http://schemas.microsoft.com/office/powerpoint/2012/main" userId="397506748292a9e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CF8"/>
    <a:srgbClr val="6F91C8"/>
    <a:srgbClr val="3F65AA"/>
    <a:srgbClr val="E43866"/>
    <a:srgbClr val="436CB7"/>
    <a:srgbClr val="4874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62"/>
    <p:restoredTop sz="97714"/>
  </p:normalViewPr>
  <p:slideViewPr>
    <p:cSldViewPr snapToGrid="0" snapToObjects="1">
      <p:cViewPr varScale="1">
        <p:scale>
          <a:sx n="74" d="100"/>
          <a:sy n="74" d="100"/>
        </p:scale>
        <p:origin x="984" y="54"/>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1-27T11:44:41.203" idx="1">
    <p:pos x="10" y="10"/>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b="0" i="0">
                <a:latin typeface="Arial" panose="020B0604020202020204" pitchFamily="34" charset="0"/>
              </a:defRPr>
            </a:lvl1pPr>
          </a:lstStyle>
          <a:p>
            <a:endParaRPr lang="es-CO" dirty="0"/>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b="0" i="0">
                <a:latin typeface="Arial" panose="020B0604020202020204" pitchFamily="34" charset="0"/>
              </a:defRPr>
            </a:lvl1pPr>
          </a:lstStyle>
          <a:p>
            <a:fld id="{B34E3CD0-0912-D54D-99F1-5FF9CB7B0B82}" type="datetimeFigureOut">
              <a:rPr lang="es-CO" smtClean="0"/>
              <a:pPr/>
              <a:t>19/12/2019</a:t>
            </a:fld>
            <a:endParaRPr lang="es-CO" dirty="0"/>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CO" dirty="0"/>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r>
              <a:rPr lang="es-ES"/>
              <a:t>Editar los estilos de texto del patrón
Segundo nivel
Tercer nivel
Cuarto nivel
Quinto nivel</a:t>
            </a:r>
            <a:endParaRPr lang="es-CO"/>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b="0" i="0">
                <a:latin typeface="Arial" panose="020B0604020202020204" pitchFamily="34" charset="0"/>
              </a:defRPr>
            </a:lvl1pPr>
          </a:lstStyle>
          <a:p>
            <a:endParaRPr lang="es-CO" dirty="0"/>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b="0" i="0">
                <a:latin typeface="Arial" panose="020B0604020202020204" pitchFamily="34" charset="0"/>
              </a:defRPr>
            </a:lvl1pPr>
          </a:lstStyle>
          <a:p>
            <a:fld id="{AA46854C-106E-CE40-A693-94E4F3F3AA78}" type="slidenum">
              <a:rPr lang="es-CO" smtClean="0"/>
              <a:pPr/>
              <a:t>‹Nº›</a:t>
            </a:fld>
            <a:endParaRPr lang="es-CO" dirty="0"/>
          </a:p>
        </p:txBody>
      </p:sp>
    </p:spTree>
    <p:extLst>
      <p:ext uri="{BB962C8B-B14F-4D97-AF65-F5344CB8AC3E}">
        <p14:creationId xmlns:p14="http://schemas.microsoft.com/office/powerpoint/2010/main" val="3020970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A46854C-106E-CE40-A693-94E4F3F3AA78}" type="slidenum">
              <a:rPr lang="es-CO" smtClean="0"/>
              <a:t>3</a:t>
            </a:fld>
            <a:endParaRPr lang="es-CO"/>
          </a:p>
        </p:txBody>
      </p:sp>
    </p:spTree>
    <p:extLst>
      <p:ext uri="{BB962C8B-B14F-4D97-AF65-F5344CB8AC3E}">
        <p14:creationId xmlns:p14="http://schemas.microsoft.com/office/powerpoint/2010/main" val="3807353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AA46854C-106E-CE40-A693-94E4F3F3AA78}" type="slidenum">
              <a:rPr lang="es-CO" smtClean="0"/>
              <a:pPr/>
              <a:t>8</a:t>
            </a:fld>
            <a:endParaRPr lang="es-CO" dirty="0"/>
          </a:p>
        </p:txBody>
      </p:sp>
    </p:spTree>
    <p:extLst>
      <p:ext uri="{BB962C8B-B14F-4D97-AF65-F5344CB8AC3E}">
        <p14:creationId xmlns:p14="http://schemas.microsoft.com/office/powerpoint/2010/main" val="967110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A46854C-106E-CE40-A693-94E4F3F3AA78}" type="slidenum">
              <a:rPr lang="es-CO" smtClean="0"/>
              <a:t>12</a:t>
            </a:fld>
            <a:endParaRPr lang="es-CO"/>
          </a:p>
        </p:txBody>
      </p:sp>
    </p:spTree>
    <p:extLst>
      <p:ext uri="{BB962C8B-B14F-4D97-AF65-F5344CB8AC3E}">
        <p14:creationId xmlns:p14="http://schemas.microsoft.com/office/powerpoint/2010/main" val="1973436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A46854C-106E-CE40-A693-94E4F3F3AA78}" type="slidenum">
              <a:rPr lang="es-CO" smtClean="0"/>
              <a:t>17</a:t>
            </a:fld>
            <a:endParaRPr lang="es-CO"/>
          </a:p>
        </p:txBody>
      </p:sp>
    </p:spTree>
    <p:extLst>
      <p:ext uri="{BB962C8B-B14F-4D97-AF65-F5344CB8AC3E}">
        <p14:creationId xmlns:p14="http://schemas.microsoft.com/office/powerpoint/2010/main" val="988283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A46854C-106E-CE40-A693-94E4F3F3AA78}" type="slidenum">
              <a:rPr lang="es-CO" smtClean="0"/>
              <a:t>21</a:t>
            </a:fld>
            <a:endParaRPr lang="es-CO"/>
          </a:p>
        </p:txBody>
      </p:sp>
    </p:spTree>
    <p:extLst>
      <p:ext uri="{BB962C8B-B14F-4D97-AF65-F5344CB8AC3E}">
        <p14:creationId xmlns:p14="http://schemas.microsoft.com/office/powerpoint/2010/main" val="2280065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AA46854C-106E-CE40-A693-94E4F3F3AA78}" type="slidenum">
              <a:rPr lang="es-CO" smtClean="0"/>
              <a:pPr/>
              <a:t>22</a:t>
            </a:fld>
            <a:endParaRPr lang="es-CO" dirty="0"/>
          </a:p>
        </p:txBody>
      </p:sp>
    </p:spTree>
    <p:extLst>
      <p:ext uri="{BB962C8B-B14F-4D97-AF65-F5344CB8AC3E}">
        <p14:creationId xmlns:p14="http://schemas.microsoft.com/office/powerpoint/2010/main" val="516891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19/12/2019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3838380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19/12/2019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385723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19/12/2019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196655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19/12/2019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912402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690E37E-05F4-674C-AD4E-2106243F5975}" type="datetimeFigureOut">
              <a:rPr lang="es-CO" smtClean="0"/>
              <a:t>19/12/2019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560282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D690E37E-05F4-674C-AD4E-2106243F5975}" type="datetimeFigureOut">
              <a:rPr lang="es-CO" smtClean="0"/>
              <a:t>19/12/2019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2245538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D690E37E-05F4-674C-AD4E-2106243F5975}" type="datetimeFigureOut">
              <a:rPr lang="es-CO" smtClean="0"/>
              <a:t>19/12/2019</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4224461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690E37E-05F4-674C-AD4E-2106243F5975}" type="datetimeFigureOut">
              <a:rPr lang="es-CO" smtClean="0"/>
              <a:t>19/12/2019</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4089283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0E37E-05F4-674C-AD4E-2106243F5975}" type="datetimeFigureOut">
              <a:rPr lang="es-CO" smtClean="0"/>
              <a:t>19/12/2019</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3066462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D690E37E-05F4-674C-AD4E-2106243F5975}" type="datetimeFigureOut">
              <a:rPr lang="es-CO" smtClean="0"/>
              <a:t>19/12/2019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1097710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D690E37E-05F4-674C-AD4E-2106243F5975}" type="datetimeFigureOut">
              <a:rPr lang="es-CO" smtClean="0"/>
              <a:t>19/12/2019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F16F0B8E-66C2-2049-9E7A-AFFB689CC94E}" type="slidenum">
              <a:rPr lang="es-CO" smtClean="0"/>
              <a:t>‹Nº›</a:t>
            </a:fld>
            <a:endParaRPr lang="es-CO"/>
          </a:p>
        </p:txBody>
      </p:sp>
    </p:spTree>
    <p:extLst>
      <p:ext uri="{BB962C8B-B14F-4D97-AF65-F5344CB8AC3E}">
        <p14:creationId xmlns:p14="http://schemas.microsoft.com/office/powerpoint/2010/main" val="1909937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3EC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D690E37E-05F4-674C-AD4E-2106243F5975}" type="datetimeFigureOut">
              <a:rPr lang="es-CO" smtClean="0"/>
              <a:pPr/>
              <a:t>19/12/2019</a:t>
            </a:fld>
            <a:endParaRPr lang="es-CO"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s-CO"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F16F0B8E-66C2-2049-9E7A-AFFB689CC94E}" type="slidenum">
              <a:rPr lang="es-CO" smtClean="0"/>
              <a:pPr/>
              <a:t>‹Nº›</a:t>
            </a:fld>
            <a:endParaRPr lang="es-CO" dirty="0"/>
          </a:p>
        </p:txBody>
      </p:sp>
    </p:spTree>
    <p:extLst>
      <p:ext uri="{BB962C8B-B14F-4D97-AF65-F5344CB8AC3E}">
        <p14:creationId xmlns:p14="http://schemas.microsoft.com/office/powerpoint/2010/main" val="982601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1.png"/><Relationship Id="rId4" Type="http://schemas.openxmlformats.org/officeDocument/2006/relationships/image" Target="../media/image41.e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hyperlink" Target="../Documents/EJES.pptx" TargetMode="External"/><Relationship Id="rId2" Type="http://schemas.openxmlformats.org/officeDocument/2006/relationships/hyperlink" Target="../Documents/TRAMITES%20DE%20SECRETAR&#205;AS%20DE%20EDUCACI&#211;N.pptx" TargetMode="Externa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despachosemlorica@gmail.com" TargetMode="External"/><Relationship Id="rId2" Type="http://schemas.openxmlformats.org/officeDocument/2006/relationships/hyperlink" Target="http://www.semlorica.gov.co/" TargetMode="External"/><Relationship Id="rId1" Type="http://schemas.openxmlformats.org/officeDocument/2006/relationships/slideLayout" Target="../slideLayouts/slideLayout2.xml"/><Relationship Id="rId4" Type="http://schemas.openxmlformats.org/officeDocument/2006/relationships/hyperlink" Target="mailto:despachoseceducacion@semlorica.gov.c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9C6E5F6D-E708-2541-A0C8-768542CA1B2A}"/>
              </a:ext>
            </a:extLst>
          </p:cNvPr>
          <p:cNvSpPr/>
          <p:nvPr/>
        </p:nvSpPr>
        <p:spPr>
          <a:xfrm>
            <a:off x="-1379" y="0"/>
            <a:ext cx="6306288" cy="6858000"/>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pic>
        <p:nvPicPr>
          <p:cNvPr id="7" name="Imagen 6">
            <a:extLst>
              <a:ext uri="{FF2B5EF4-FFF2-40B4-BE49-F238E27FC236}">
                <a16:creationId xmlns:a16="http://schemas.microsoft.com/office/drawing/2014/main" xmlns="" id="{5E90E59F-664F-B247-BABD-CC1CDF8ED200}"/>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17561" y="543642"/>
            <a:ext cx="8190971" cy="1386758"/>
          </a:xfrm>
          <a:prstGeom prst="rect">
            <a:avLst/>
          </a:prstGeom>
        </p:spPr>
      </p:pic>
      <p:sp>
        <p:nvSpPr>
          <p:cNvPr id="10" name="Rectángulo 9">
            <a:extLst>
              <a:ext uri="{FF2B5EF4-FFF2-40B4-BE49-F238E27FC236}">
                <a16:creationId xmlns:a16="http://schemas.microsoft.com/office/drawing/2014/main" xmlns="" id="{47D294CF-C86D-9449-A665-74E3810FA0E4}"/>
              </a:ext>
            </a:extLst>
          </p:cNvPr>
          <p:cNvSpPr/>
          <p:nvPr/>
        </p:nvSpPr>
        <p:spPr>
          <a:xfrm>
            <a:off x="10640084" y="5311145"/>
            <a:ext cx="829733" cy="45834"/>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latin typeface="Arial" panose="020B0604020202020204" pitchFamily="34" charset="0"/>
            </a:endParaRPr>
          </a:p>
        </p:txBody>
      </p:sp>
      <p:sp>
        <p:nvSpPr>
          <p:cNvPr id="8" name="Rectángulo 7">
            <a:extLst>
              <a:ext uri="{FF2B5EF4-FFF2-40B4-BE49-F238E27FC236}">
                <a16:creationId xmlns:a16="http://schemas.microsoft.com/office/drawing/2014/main" xmlns="" id="{6427AF52-39C3-E647-8F55-F0278B8E943E}"/>
              </a:ext>
            </a:extLst>
          </p:cNvPr>
          <p:cNvSpPr/>
          <p:nvPr/>
        </p:nvSpPr>
        <p:spPr>
          <a:xfrm>
            <a:off x="7119560" y="5393545"/>
            <a:ext cx="4464684" cy="584775"/>
          </a:xfrm>
          <a:prstGeom prst="rect">
            <a:avLst/>
          </a:prstGeom>
        </p:spPr>
        <p:txBody>
          <a:bodyPr wrap="none">
            <a:spAutoFit/>
          </a:bodyPr>
          <a:lstStyle/>
          <a:p>
            <a:pPr algn="r"/>
            <a:r>
              <a:rPr lang="es-CO" sz="3200" b="1" dirty="0" smtClean="0">
                <a:solidFill>
                  <a:srgbClr val="436CB7"/>
                </a:solidFill>
                <a:latin typeface="Arial" panose="020B0604020202020204" pitchFamily="34" charset="0"/>
                <a:cs typeface="Arial" panose="020B0604020202020204" pitchFamily="34" charset="0"/>
              </a:rPr>
              <a:t>Servicio al Ciudadano</a:t>
            </a:r>
            <a:endParaRPr lang="es-CO" sz="3200" b="1" dirty="0">
              <a:solidFill>
                <a:srgbClr val="436CB7"/>
              </a:solidFill>
              <a:latin typeface="Arial" panose="020B0604020202020204" pitchFamily="34" charset="0"/>
              <a:cs typeface="Arial" panose="020B0604020202020204" pitchFamily="34" charset="0"/>
            </a:endParaRPr>
          </a:p>
        </p:txBody>
      </p:sp>
      <p:pic>
        <p:nvPicPr>
          <p:cNvPr id="9" name="Imagen 8"/>
          <p:cNvPicPr/>
          <p:nvPr/>
        </p:nvPicPr>
        <p:blipFill>
          <a:blip r:embed="rId3">
            <a:extLst>
              <a:ext uri="{28A0092B-C50C-407E-A947-70E740481C1C}">
                <a14:useLocalDpi xmlns:a14="http://schemas.microsoft.com/office/drawing/2010/main" val="0"/>
              </a:ext>
            </a:extLst>
          </a:blip>
          <a:srcRect/>
          <a:stretch>
            <a:fillRect/>
          </a:stretch>
        </p:blipFill>
        <p:spPr>
          <a:xfrm>
            <a:off x="2040467" y="2597479"/>
            <a:ext cx="8314266" cy="1703587"/>
          </a:xfrm>
          <a:prstGeom prst="rect">
            <a:avLst/>
          </a:prstGeom>
          <a:noFill/>
          <a:ln>
            <a:noFill/>
          </a:ln>
        </p:spPr>
      </p:pic>
    </p:spTree>
    <p:extLst>
      <p:ext uri="{BB962C8B-B14F-4D97-AF65-F5344CB8AC3E}">
        <p14:creationId xmlns:p14="http://schemas.microsoft.com/office/powerpoint/2010/main" val="37798540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817182B2-D36A-4B71-8AA6-479101BBA040}"/>
              </a:ext>
            </a:extLst>
          </p:cNvPr>
          <p:cNvSpPr txBox="1"/>
          <p:nvPr/>
        </p:nvSpPr>
        <p:spPr>
          <a:xfrm>
            <a:off x="637807" y="1056339"/>
            <a:ext cx="11003208" cy="2646878"/>
          </a:xfrm>
          <a:prstGeom prst="rect">
            <a:avLst/>
          </a:prstGeom>
          <a:noFill/>
        </p:spPr>
        <p:txBody>
          <a:bodyPr wrap="square" rtlCol="0">
            <a:spAutoFit/>
          </a:bodyPr>
          <a:lstStyle/>
          <a:p>
            <a:pPr algn="just"/>
            <a:r>
              <a:rPr lang="es-ES" sz="1400" dirty="0" smtClean="0">
                <a:solidFill>
                  <a:srgbClr val="E438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Artículo </a:t>
            </a:r>
            <a:r>
              <a:rPr lang="es-ES" sz="1400" dirty="0">
                <a:solidFill>
                  <a:srgbClr val="E438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73. Plan Anticorrupción y de Atención al Ciudadano. </a:t>
            </a:r>
            <a:r>
              <a:rPr lang="es-ES" sz="1200" dirty="0">
                <a:solidFill>
                  <a:srgbClr val="3F65AA"/>
                </a:solidFill>
                <a:latin typeface="Arial" panose="020B0604020202020204" pitchFamily="34" charset="0"/>
                <a:cs typeface="Arial" panose="020B0604020202020204" pitchFamily="34" charset="0"/>
              </a:rPr>
              <a:t>Cada entidad del orden nacional, departamental y municipal deberá elaborar anualmente una estrategia de lucha contra la corrupción y de atención al ciudadano.</a:t>
            </a:r>
          </a:p>
          <a:p>
            <a:pPr algn="just"/>
            <a:endParaRPr lang="es-ES" sz="1200" dirty="0" smtClean="0">
              <a:solidFill>
                <a:srgbClr val="3F65AA"/>
              </a:solidFill>
              <a:latin typeface="Arial" panose="020B0604020202020204" pitchFamily="34" charset="0"/>
              <a:cs typeface="Arial" panose="020B0604020202020204" pitchFamily="34" charset="0"/>
            </a:endParaRPr>
          </a:p>
          <a:p>
            <a:pPr algn="just"/>
            <a:r>
              <a:rPr lang="es-ES" sz="1200" dirty="0" smtClean="0">
                <a:solidFill>
                  <a:srgbClr val="3F65AA"/>
                </a:solidFill>
                <a:latin typeface="Arial" panose="020B0604020202020204" pitchFamily="34" charset="0"/>
                <a:cs typeface="Arial" panose="020B0604020202020204" pitchFamily="34" charset="0"/>
              </a:rPr>
              <a:t>Dicha </a:t>
            </a:r>
            <a:r>
              <a:rPr lang="es-ES" sz="1200" dirty="0">
                <a:solidFill>
                  <a:srgbClr val="3F65AA"/>
                </a:solidFill>
                <a:latin typeface="Arial" panose="020B0604020202020204" pitchFamily="34" charset="0"/>
                <a:cs typeface="Arial" panose="020B0604020202020204" pitchFamily="34" charset="0"/>
              </a:rPr>
              <a:t>estrategia contemplará, entre otras cosas, el mapa de riesgos de corrupción en la respectiva entidad, las medidas concretas para mitigar esos riesgos, las estrategias anti trámites y los mecanismos para mejorar la atención al ciudadano. </a:t>
            </a:r>
          </a:p>
          <a:p>
            <a:pPr algn="just"/>
            <a:endParaRPr lang="es-ES" sz="1600" dirty="0">
              <a:solidFill>
                <a:srgbClr val="FF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s-ES" sz="1600" dirty="0">
                <a:solidFill>
                  <a:srgbClr val="E438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Artículo 74. Plan de acción de las entidades públicas</a:t>
            </a:r>
            <a:r>
              <a:rPr lang="es-ES" sz="1200" dirty="0">
                <a:solidFill>
                  <a:srgbClr val="E43866"/>
                </a:solidFill>
                <a:latin typeface="Arial" panose="020B0604020202020204" pitchFamily="34" charset="0"/>
                <a:cs typeface="Arial" panose="020B0604020202020204" pitchFamily="34" charset="0"/>
              </a:rPr>
              <a:t>.</a:t>
            </a:r>
            <a:r>
              <a:rPr lang="es-ES" sz="1200" dirty="0">
                <a:solidFill>
                  <a:srgbClr val="3F65AA"/>
                </a:solidFill>
                <a:latin typeface="Arial" panose="020B0604020202020204" pitchFamily="34" charset="0"/>
                <a:cs typeface="Arial" panose="020B0604020202020204" pitchFamily="34" charset="0"/>
              </a:rPr>
              <a:t> A partir de la vigencia de la presente ley, todas las entidades del Estado a más tardar el 31 de enero de cada año, deberán publicar en su respectiva página web el Plan de Acción para el año siguiente, en el cual se especificarán los objetivos, las estrategias, los proyectos, las metas, los responsables, los planes generales de compras y la distribución presupuestal de sus proyectos de inversión junto a los indicadores de gestión.</a:t>
            </a:r>
          </a:p>
          <a:p>
            <a:pPr algn="just"/>
            <a:endParaRPr lang="es-ES" sz="1200" dirty="0">
              <a:solidFill>
                <a:srgbClr val="3F65AA"/>
              </a:solidFill>
              <a:latin typeface="Arial" panose="020B0604020202020204" pitchFamily="34" charset="0"/>
              <a:cs typeface="Arial" panose="020B0604020202020204" pitchFamily="34" charset="0"/>
            </a:endParaRPr>
          </a:p>
          <a:p>
            <a:pPr algn="just"/>
            <a:r>
              <a:rPr lang="es-ES" sz="1200" dirty="0">
                <a:solidFill>
                  <a:srgbClr val="3F65AA"/>
                </a:solidFill>
                <a:latin typeface="Arial" panose="020B0604020202020204" pitchFamily="34" charset="0"/>
                <a:cs typeface="Arial" panose="020B0604020202020204" pitchFamily="34" charset="0"/>
              </a:rPr>
              <a:t>A partir del año siguiente, el Plan de Acción deberá estar acompañado del informe de gestión del año inmediatamente anterior. </a:t>
            </a:r>
          </a:p>
          <a:p>
            <a:pPr algn="just"/>
            <a:endParaRPr lang="es-CO" sz="1200" dirty="0">
              <a:solidFill>
                <a:srgbClr val="3F65AA"/>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xmlns="" id="{94AD0622-0038-4101-911D-ABD8E7CD90DA}"/>
              </a:ext>
            </a:extLst>
          </p:cNvPr>
          <p:cNvSpPr txBox="1"/>
          <p:nvPr/>
        </p:nvSpPr>
        <p:spPr>
          <a:xfrm>
            <a:off x="961108" y="227753"/>
            <a:ext cx="4435997" cy="313932"/>
          </a:xfrm>
          <a:prstGeom prst="rect">
            <a:avLst/>
          </a:prstGeom>
          <a:noFill/>
        </p:spPr>
        <p:txBody>
          <a:bodyPr wrap="square" rtlCol="0">
            <a:spAutoFit/>
          </a:bodyPr>
          <a:lstStyle/>
          <a:p>
            <a:pPr>
              <a:lnSpc>
                <a:spcPct val="90000"/>
              </a:lnSpc>
              <a:spcBef>
                <a:spcPct val="0"/>
              </a:spcBef>
            </a:pPr>
            <a:r>
              <a:rPr lang="es-CO" sz="1600" b="1" dirty="0">
                <a:solidFill>
                  <a:srgbClr val="436CB7"/>
                </a:solidFill>
                <a:latin typeface="Arial" panose="020B0604020202020204" pitchFamily="34" charset="0"/>
                <a:cs typeface="Arial" panose="020B0604020202020204" pitchFamily="34" charset="0"/>
              </a:rPr>
              <a:t>Ley 1474 de 2011</a:t>
            </a:r>
          </a:p>
        </p:txBody>
      </p:sp>
      <p:pic>
        <p:nvPicPr>
          <p:cNvPr id="31" name="Imagen 30" descr="Imagen que contiene LEGO, juguete&#10;&#10;Descripción generada automáticamente">
            <a:extLst>
              <a:ext uri="{FF2B5EF4-FFF2-40B4-BE49-F238E27FC236}">
                <a16:creationId xmlns:a16="http://schemas.microsoft.com/office/drawing/2014/main" xmlns="" id="{0ACAD938-ACD2-4887-AEB8-A0E4DBF6DE3A}"/>
              </a:ext>
            </a:extLst>
          </p:cNvPr>
          <p:cNvPicPr>
            <a:picLocks noChangeAspect="1"/>
          </p:cNvPicPr>
          <p:nvPr/>
        </p:nvPicPr>
        <p:blipFill>
          <a:blip r:embed="rId2"/>
          <a:stretch>
            <a:fillRect/>
          </a:stretch>
        </p:blipFill>
        <p:spPr>
          <a:xfrm>
            <a:off x="4512735" y="3606800"/>
            <a:ext cx="3371886" cy="3199340"/>
          </a:xfrm>
          <a:prstGeom prst="rect">
            <a:avLst/>
          </a:prstGeom>
        </p:spPr>
      </p:pic>
      <p:sp>
        <p:nvSpPr>
          <p:cNvPr id="7" name="Rectángulo 6">
            <a:extLst>
              <a:ext uri="{FF2B5EF4-FFF2-40B4-BE49-F238E27FC236}">
                <a16:creationId xmlns:a16="http://schemas.microsoft.com/office/drawing/2014/main" xmlns="" id="{F21BEE7C-5577-CA4F-A187-CF1AB4A0B577}"/>
              </a:ext>
            </a:extLst>
          </p:cNvPr>
          <p:cNvSpPr/>
          <p:nvPr/>
        </p:nvSpPr>
        <p:spPr>
          <a:xfrm>
            <a:off x="0" y="-30147"/>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8" name="CuadroTexto 7">
            <a:extLst>
              <a:ext uri="{FF2B5EF4-FFF2-40B4-BE49-F238E27FC236}">
                <a16:creationId xmlns:a16="http://schemas.microsoft.com/office/drawing/2014/main" xmlns="" id="{72BE683C-05D3-B849-A65B-BA73D598E378}"/>
              </a:ext>
            </a:extLst>
          </p:cNvPr>
          <p:cNvSpPr txBox="1"/>
          <p:nvPr/>
        </p:nvSpPr>
        <p:spPr>
          <a:xfrm>
            <a:off x="131375" y="0"/>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2.</a:t>
            </a:r>
          </a:p>
        </p:txBody>
      </p:sp>
      <p:pic>
        <p:nvPicPr>
          <p:cNvPr id="9" name="Imagen 8" descr="C:\Users\LIDER SAC\Downloads\LOGO EDUCACION.jpg"/>
          <p:cNvPicPr/>
          <p:nvPr/>
        </p:nvPicPr>
        <p:blipFill>
          <a:blip r:embed="rId3">
            <a:extLst>
              <a:ext uri="{28A0092B-C50C-407E-A947-70E740481C1C}">
                <a14:useLocalDpi xmlns:a14="http://schemas.microsoft.com/office/drawing/2010/main" val="0"/>
              </a:ext>
            </a:extLst>
          </a:blip>
          <a:srcRect/>
          <a:stretch>
            <a:fillRect/>
          </a:stretch>
        </p:blipFill>
        <p:spPr bwMode="auto">
          <a:xfrm>
            <a:off x="10333566" y="5232400"/>
            <a:ext cx="1858434" cy="1625600"/>
          </a:xfrm>
          <a:prstGeom prst="rect">
            <a:avLst/>
          </a:prstGeom>
          <a:noFill/>
          <a:ln>
            <a:noFill/>
          </a:ln>
        </p:spPr>
      </p:pic>
    </p:spTree>
    <p:extLst>
      <p:ext uri="{BB962C8B-B14F-4D97-AF65-F5344CB8AC3E}">
        <p14:creationId xmlns:p14="http://schemas.microsoft.com/office/powerpoint/2010/main" val="37046659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CCD01B5B-F937-478D-865E-2E14344310DD}"/>
              </a:ext>
            </a:extLst>
          </p:cNvPr>
          <p:cNvSpPr txBox="1"/>
          <p:nvPr/>
        </p:nvSpPr>
        <p:spPr>
          <a:xfrm>
            <a:off x="637807" y="1197016"/>
            <a:ext cx="9264475" cy="1015663"/>
          </a:xfrm>
          <a:prstGeom prst="rect">
            <a:avLst/>
          </a:prstGeom>
          <a:noFill/>
        </p:spPr>
        <p:txBody>
          <a:bodyPr wrap="square" rtlCol="0">
            <a:spAutoFit/>
          </a:bodyPr>
          <a:lstStyle/>
          <a:p>
            <a:pPr algn="just"/>
            <a:r>
              <a:rPr lang="es-ES" sz="1200" dirty="0">
                <a:solidFill>
                  <a:srgbClr val="3F65AA"/>
                </a:solidFill>
                <a:latin typeface="Arial" panose="020B0604020202020204" pitchFamily="34" charset="0"/>
                <a:cs typeface="Arial" panose="020B0604020202020204" pitchFamily="34" charset="0"/>
              </a:rPr>
              <a:t>Son los medios de comunicación establecidos por la Secretaría de Educación, a través de los cuales los grupos de valor caracterizados por la entidad pueden solicitar trámites y servicios, sobre temas de competencia de la entidad.</a:t>
            </a:r>
          </a:p>
          <a:p>
            <a:pPr algn="just"/>
            <a:endParaRPr lang="es-ES" sz="1200" dirty="0">
              <a:solidFill>
                <a:srgbClr val="3F65AA"/>
              </a:solidFill>
              <a:latin typeface="Arial" panose="020B0604020202020204" pitchFamily="34" charset="0"/>
              <a:cs typeface="Arial" panose="020B0604020202020204" pitchFamily="34" charset="0"/>
            </a:endParaRPr>
          </a:p>
          <a:p>
            <a:pPr algn="just"/>
            <a:r>
              <a:rPr lang="es-ES" sz="1200" dirty="0">
                <a:solidFill>
                  <a:srgbClr val="3F65AA"/>
                </a:solidFill>
                <a:latin typeface="Arial" panose="020B0604020202020204" pitchFamily="34" charset="0"/>
                <a:cs typeface="Arial" panose="020B0604020202020204" pitchFamily="34" charset="0"/>
              </a:rPr>
              <a:t>Los canales de atención son los siguientes:</a:t>
            </a:r>
          </a:p>
          <a:p>
            <a:pPr algn="just"/>
            <a:endParaRPr lang="es-CO" sz="1200" dirty="0">
              <a:solidFill>
                <a:srgbClr val="3F65AA"/>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xmlns="" id="{AE0DE270-5DA6-4A7A-8272-E173CE7BAD93}"/>
              </a:ext>
            </a:extLst>
          </p:cNvPr>
          <p:cNvSpPr txBox="1"/>
          <p:nvPr/>
        </p:nvSpPr>
        <p:spPr>
          <a:xfrm>
            <a:off x="961108" y="240638"/>
            <a:ext cx="5236457" cy="313932"/>
          </a:xfrm>
          <a:prstGeom prst="rect">
            <a:avLst/>
          </a:prstGeom>
          <a:noFill/>
        </p:spPr>
        <p:txBody>
          <a:bodyPr wrap="square" rtlCol="0">
            <a:spAutoFit/>
          </a:bodyPr>
          <a:lstStyle/>
          <a:p>
            <a:pPr>
              <a:lnSpc>
                <a:spcPct val="90000"/>
              </a:lnSpc>
              <a:spcBef>
                <a:spcPct val="0"/>
              </a:spcBef>
            </a:pPr>
            <a:r>
              <a:rPr lang="es-CO" sz="1600" b="1" dirty="0">
                <a:solidFill>
                  <a:srgbClr val="436CB7"/>
                </a:solidFill>
                <a:latin typeface="Arial" panose="020B0604020202020204" pitchFamily="34" charset="0"/>
                <a:cs typeface="Arial" panose="020B0604020202020204" pitchFamily="34" charset="0"/>
              </a:rPr>
              <a:t>Canales de Servicio</a:t>
            </a:r>
          </a:p>
        </p:txBody>
      </p:sp>
      <p:sp>
        <p:nvSpPr>
          <p:cNvPr id="6" name="Elipse 5">
            <a:extLst>
              <a:ext uri="{FF2B5EF4-FFF2-40B4-BE49-F238E27FC236}">
                <a16:creationId xmlns:a16="http://schemas.microsoft.com/office/drawing/2014/main" xmlns="" id="{B8AF8D69-5D25-41EA-B5A8-82D91D61E007}"/>
              </a:ext>
            </a:extLst>
          </p:cNvPr>
          <p:cNvSpPr/>
          <p:nvPr/>
        </p:nvSpPr>
        <p:spPr>
          <a:xfrm>
            <a:off x="3791415" y="2313673"/>
            <a:ext cx="3814416" cy="3556522"/>
          </a:xfrm>
          <a:prstGeom prst="ellipse">
            <a:avLst/>
          </a:prstGeom>
          <a:no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CO" dirty="0">
              <a:latin typeface="Arial" panose="020B0604020202020204" pitchFamily="34" charset="0"/>
            </a:endParaRPr>
          </a:p>
        </p:txBody>
      </p:sp>
      <p:sp>
        <p:nvSpPr>
          <p:cNvPr id="7" name="Rectángulo 6">
            <a:extLst>
              <a:ext uri="{FF2B5EF4-FFF2-40B4-BE49-F238E27FC236}">
                <a16:creationId xmlns:a16="http://schemas.microsoft.com/office/drawing/2014/main" xmlns="" id="{845F47DF-836C-4631-92CE-A4C8BAF7350F}"/>
              </a:ext>
            </a:extLst>
          </p:cNvPr>
          <p:cNvSpPr/>
          <p:nvPr/>
        </p:nvSpPr>
        <p:spPr>
          <a:xfrm flipV="1">
            <a:off x="5391605" y="1911046"/>
            <a:ext cx="482659" cy="45719"/>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8" name="Elipse 7">
            <a:extLst>
              <a:ext uri="{FF2B5EF4-FFF2-40B4-BE49-F238E27FC236}">
                <a16:creationId xmlns:a16="http://schemas.microsoft.com/office/drawing/2014/main" xmlns="" id="{15F58EF9-E6BE-40EB-97B9-E88F709B5033}"/>
              </a:ext>
            </a:extLst>
          </p:cNvPr>
          <p:cNvSpPr/>
          <p:nvPr/>
        </p:nvSpPr>
        <p:spPr>
          <a:xfrm>
            <a:off x="4883734" y="3242321"/>
            <a:ext cx="1645782" cy="16457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9" name="Elipse 8">
            <a:extLst>
              <a:ext uri="{FF2B5EF4-FFF2-40B4-BE49-F238E27FC236}">
                <a16:creationId xmlns:a16="http://schemas.microsoft.com/office/drawing/2014/main" xmlns="" id="{3360FA1F-77CC-42EA-B058-C2D7BACADBAA}"/>
              </a:ext>
            </a:extLst>
          </p:cNvPr>
          <p:cNvSpPr/>
          <p:nvPr/>
        </p:nvSpPr>
        <p:spPr>
          <a:xfrm>
            <a:off x="4061601" y="2625497"/>
            <a:ext cx="3290516" cy="2993788"/>
          </a:xfrm>
          <a:prstGeom prst="ellipse">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CO" dirty="0">
              <a:latin typeface="Arial" panose="020B0604020202020204" pitchFamily="34" charset="0"/>
            </a:endParaRPr>
          </a:p>
        </p:txBody>
      </p:sp>
      <p:sp>
        <p:nvSpPr>
          <p:cNvPr id="11" name="Elipse 10">
            <a:extLst>
              <a:ext uri="{FF2B5EF4-FFF2-40B4-BE49-F238E27FC236}">
                <a16:creationId xmlns:a16="http://schemas.microsoft.com/office/drawing/2014/main" xmlns="" id="{C297B6DD-763E-4E06-8344-8DA9FB6DB3DB}"/>
              </a:ext>
            </a:extLst>
          </p:cNvPr>
          <p:cNvSpPr/>
          <p:nvPr/>
        </p:nvSpPr>
        <p:spPr>
          <a:xfrm>
            <a:off x="5331392" y="2033218"/>
            <a:ext cx="823240" cy="865619"/>
          </a:xfrm>
          <a:prstGeom prst="ellipse">
            <a:avLst/>
          </a:prstGeom>
          <a:solidFill>
            <a:srgbClr val="6F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2" name="Elipse 11">
            <a:extLst>
              <a:ext uri="{FF2B5EF4-FFF2-40B4-BE49-F238E27FC236}">
                <a16:creationId xmlns:a16="http://schemas.microsoft.com/office/drawing/2014/main" xmlns="" id="{168380B8-7696-4BD2-BEB4-AAE7CFC8DF2E}"/>
              </a:ext>
            </a:extLst>
          </p:cNvPr>
          <p:cNvSpPr/>
          <p:nvPr/>
        </p:nvSpPr>
        <p:spPr>
          <a:xfrm>
            <a:off x="5331391" y="5461664"/>
            <a:ext cx="969047" cy="939519"/>
          </a:xfrm>
          <a:prstGeom prst="ellipse">
            <a:avLst/>
          </a:prstGeom>
          <a:solidFill>
            <a:srgbClr val="6F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3" name="Elipse 12">
            <a:extLst>
              <a:ext uri="{FF2B5EF4-FFF2-40B4-BE49-F238E27FC236}">
                <a16:creationId xmlns:a16="http://schemas.microsoft.com/office/drawing/2014/main" xmlns="" id="{32EA681D-C66F-4A23-B449-79F320A63336}"/>
              </a:ext>
            </a:extLst>
          </p:cNvPr>
          <p:cNvSpPr/>
          <p:nvPr/>
        </p:nvSpPr>
        <p:spPr>
          <a:xfrm>
            <a:off x="3483998" y="3532776"/>
            <a:ext cx="799968" cy="823977"/>
          </a:xfrm>
          <a:prstGeom prst="ellipse">
            <a:avLst/>
          </a:prstGeom>
          <a:solidFill>
            <a:srgbClr val="6F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4" name="Elipse 13">
            <a:extLst>
              <a:ext uri="{FF2B5EF4-FFF2-40B4-BE49-F238E27FC236}">
                <a16:creationId xmlns:a16="http://schemas.microsoft.com/office/drawing/2014/main" xmlns="" id="{93AFF4E9-DE8E-4E0A-A183-F98506DB6BFD}"/>
              </a:ext>
            </a:extLst>
          </p:cNvPr>
          <p:cNvSpPr/>
          <p:nvPr/>
        </p:nvSpPr>
        <p:spPr>
          <a:xfrm>
            <a:off x="7245654" y="3304740"/>
            <a:ext cx="873660" cy="891507"/>
          </a:xfrm>
          <a:prstGeom prst="ellipse">
            <a:avLst/>
          </a:prstGeom>
          <a:solidFill>
            <a:srgbClr val="6F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9" name="CuadroTexto 18">
            <a:extLst>
              <a:ext uri="{FF2B5EF4-FFF2-40B4-BE49-F238E27FC236}">
                <a16:creationId xmlns:a16="http://schemas.microsoft.com/office/drawing/2014/main" xmlns="" id="{9D5E37D3-15FC-4344-8F25-416E3B38CE66}"/>
              </a:ext>
            </a:extLst>
          </p:cNvPr>
          <p:cNvSpPr txBox="1"/>
          <p:nvPr/>
        </p:nvSpPr>
        <p:spPr>
          <a:xfrm>
            <a:off x="4617502" y="1725933"/>
            <a:ext cx="2030867" cy="230832"/>
          </a:xfrm>
          <a:prstGeom prst="rect">
            <a:avLst/>
          </a:prstGeom>
          <a:noFill/>
        </p:spPr>
        <p:txBody>
          <a:bodyPr wrap="square" rtlCol="0">
            <a:spAutoFit/>
          </a:bodyPr>
          <a:lstStyle/>
          <a:p>
            <a:pPr algn="ctr"/>
            <a:r>
              <a:rPr lang="es-CO" sz="900" dirty="0">
                <a:solidFill>
                  <a:srgbClr val="3F65AA"/>
                </a:solidFill>
                <a:latin typeface="Arial" panose="020B0604020202020204" pitchFamily="34" charset="0"/>
                <a:cs typeface="Arial" panose="020B0604020202020204" pitchFamily="34" charset="0"/>
              </a:rPr>
              <a:t>Presencial </a:t>
            </a:r>
          </a:p>
        </p:txBody>
      </p:sp>
      <p:sp>
        <p:nvSpPr>
          <p:cNvPr id="20" name="Rectángulo 19">
            <a:extLst>
              <a:ext uri="{FF2B5EF4-FFF2-40B4-BE49-F238E27FC236}">
                <a16:creationId xmlns:a16="http://schemas.microsoft.com/office/drawing/2014/main" xmlns="" id="{F47FA136-0FCD-412B-8549-FB00D46643B8}"/>
              </a:ext>
            </a:extLst>
          </p:cNvPr>
          <p:cNvSpPr/>
          <p:nvPr/>
        </p:nvSpPr>
        <p:spPr>
          <a:xfrm flipV="1">
            <a:off x="6407039" y="6132205"/>
            <a:ext cx="482659" cy="45719"/>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21" name="CuadroTexto 20">
            <a:extLst>
              <a:ext uri="{FF2B5EF4-FFF2-40B4-BE49-F238E27FC236}">
                <a16:creationId xmlns:a16="http://schemas.microsoft.com/office/drawing/2014/main" xmlns="" id="{EA9EB1C1-C301-468C-BD06-91C3994F83A4}"/>
              </a:ext>
            </a:extLst>
          </p:cNvPr>
          <p:cNvSpPr txBox="1"/>
          <p:nvPr/>
        </p:nvSpPr>
        <p:spPr>
          <a:xfrm>
            <a:off x="5665688" y="5904857"/>
            <a:ext cx="2030867" cy="230832"/>
          </a:xfrm>
          <a:prstGeom prst="rect">
            <a:avLst/>
          </a:prstGeom>
          <a:noFill/>
        </p:spPr>
        <p:txBody>
          <a:bodyPr wrap="square" rtlCol="0">
            <a:spAutoFit/>
          </a:bodyPr>
          <a:lstStyle/>
          <a:p>
            <a:pPr algn="ctr"/>
            <a:r>
              <a:rPr lang="es-CO" sz="900" dirty="0">
                <a:solidFill>
                  <a:srgbClr val="3F65AA"/>
                </a:solidFill>
                <a:latin typeface="Arial" panose="020B0604020202020204" pitchFamily="34" charset="0"/>
                <a:cs typeface="Arial" panose="020B0604020202020204" pitchFamily="34" charset="0"/>
              </a:rPr>
              <a:t>Virtual</a:t>
            </a:r>
          </a:p>
        </p:txBody>
      </p:sp>
      <p:sp>
        <p:nvSpPr>
          <p:cNvPr id="22" name="Rectángulo 21">
            <a:extLst>
              <a:ext uri="{FF2B5EF4-FFF2-40B4-BE49-F238E27FC236}">
                <a16:creationId xmlns:a16="http://schemas.microsoft.com/office/drawing/2014/main" xmlns="" id="{0CDFA498-AB02-491D-AFB6-77E0FA9481D6}"/>
              </a:ext>
            </a:extLst>
          </p:cNvPr>
          <p:cNvSpPr/>
          <p:nvPr/>
        </p:nvSpPr>
        <p:spPr>
          <a:xfrm flipV="1">
            <a:off x="2687758" y="3985184"/>
            <a:ext cx="482659" cy="45719"/>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23" name="Rectángulo 22">
            <a:extLst>
              <a:ext uri="{FF2B5EF4-FFF2-40B4-BE49-F238E27FC236}">
                <a16:creationId xmlns:a16="http://schemas.microsoft.com/office/drawing/2014/main" xmlns="" id="{E9ABF02A-7CBA-467A-BDC7-A50F57FF276E}"/>
              </a:ext>
            </a:extLst>
          </p:cNvPr>
          <p:cNvSpPr/>
          <p:nvPr/>
        </p:nvSpPr>
        <p:spPr>
          <a:xfrm flipV="1">
            <a:off x="8136820" y="3979376"/>
            <a:ext cx="482659" cy="45719"/>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24" name="CuadroTexto 23">
            <a:extLst>
              <a:ext uri="{FF2B5EF4-FFF2-40B4-BE49-F238E27FC236}">
                <a16:creationId xmlns:a16="http://schemas.microsoft.com/office/drawing/2014/main" xmlns="" id="{D509BF4D-E856-43F0-8D8C-085C1CA93B25}"/>
              </a:ext>
            </a:extLst>
          </p:cNvPr>
          <p:cNvSpPr txBox="1"/>
          <p:nvPr/>
        </p:nvSpPr>
        <p:spPr>
          <a:xfrm>
            <a:off x="7342155" y="3800566"/>
            <a:ext cx="2030867" cy="230832"/>
          </a:xfrm>
          <a:prstGeom prst="rect">
            <a:avLst/>
          </a:prstGeom>
          <a:noFill/>
        </p:spPr>
        <p:txBody>
          <a:bodyPr wrap="square" rtlCol="0">
            <a:spAutoFit/>
          </a:bodyPr>
          <a:lstStyle/>
          <a:p>
            <a:pPr algn="ctr"/>
            <a:r>
              <a:rPr lang="es-CO" sz="900" dirty="0">
                <a:solidFill>
                  <a:srgbClr val="3F65AA"/>
                </a:solidFill>
                <a:latin typeface="Arial" panose="020B0604020202020204" pitchFamily="34" charset="0"/>
                <a:cs typeface="Arial" panose="020B0604020202020204" pitchFamily="34" charset="0"/>
              </a:rPr>
              <a:t>Telefónico.</a:t>
            </a:r>
          </a:p>
        </p:txBody>
      </p:sp>
      <p:pic>
        <p:nvPicPr>
          <p:cNvPr id="28" name="Imagen 27">
            <a:extLst>
              <a:ext uri="{FF2B5EF4-FFF2-40B4-BE49-F238E27FC236}">
                <a16:creationId xmlns:a16="http://schemas.microsoft.com/office/drawing/2014/main" xmlns="" id="{8985AFA9-7625-4F3A-8A3C-9F7921F1A1CB}"/>
              </a:ext>
            </a:extLst>
          </p:cNvPr>
          <p:cNvPicPr>
            <a:picLocks noChangeAspect="1"/>
          </p:cNvPicPr>
          <p:nvPr/>
        </p:nvPicPr>
        <p:blipFill>
          <a:blip r:embed="rId2"/>
          <a:stretch>
            <a:fillRect/>
          </a:stretch>
        </p:blipFill>
        <p:spPr>
          <a:xfrm>
            <a:off x="5385904" y="2112993"/>
            <a:ext cx="710096" cy="702699"/>
          </a:xfrm>
          <a:prstGeom prst="rect">
            <a:avLst/>
          </a:prstGeom>
        </p:spPr>
      </p:pic>
      <p:pic>
        <p:nvPicPr>
          <p:cNvPr id="36" name="Imagen 35" descr="Imagen que contiene LEGO, juguete&#10;&#10;Descripción generada automáticamente">
            <a:extLst>
              <a:ext uri="{FF2B5EF4-FFF2-40B4-BE49-F238E27FC236}">
                <a16:creationId xmlns:a16="http://schemas.microsoft.com/office/drawing/2014/main" xmlns="" id="{1C6800EF-B508-48BC-934D-89BC48B04C84}"/>
              </a:ext>
            </a:extLst>
          </p:cNvPr>
          <p:cNvPicPr>
            <a:picLocks noChangeAspect="1"/>
          </p:cNvPicPr>
          <p:nvPr/>
        </p:nvPicPr>
        <p:blipFill>
          <a:blip r:embed="rId3"/>
          <a:stretch>
            <a:fillRect/>
          </a:stretch>
        </p:blipFill>
        <p:spPr>
          <a:xfrm>
            <a:off x="5118870" y="3470529"/>
            <a:ext cx="1204197" cy="1174093"/>
          </a:xfrm>
          <a:prstGeom prst="rect">
            <a:avLst/>
          </a:prstGeom>
        </p:spPr>
      </p:pic>
      <p:sp>
        <p:nvSpPr>
          <p:cNvPr id="37" name="CuadroTexto 36">
            <a:extLst>
              <a:ext uri="{FF2B5EF4-FFF2-40B4-BE49-F238E27FC236}">
                <a16:creationId xmlns:a16="http://schemas.microsoft.com/office/drawing/2014/main" xmlns="" id="{D03EB06A-943D-4DF1-B34E-0577DB296AF1}"/>
              </a:ext>
            </a:extLst>
          </p:cNvPr>
          <p:cNvSpPr txBox="1"/>
          <p:nvPr/>
        </p:nvSpPr>
        <p:spPr>
          <a:xfrm>
            <a:off x="1902939" y="3771403"/>
            <a:ext cx="2030867" cy="230832"/>
          </a:xfrm>
          <a:prstGeom prst="rect">
            <a:avLst/>
          </a:prstGeom>
          <a:noFill/>
        </p:spPr>
        <p:txBody>
          <a:bodyPr wrap="square" rtlCol="0">
            <a:spAutoFit/>
          </a:bodyPr>
          <a:lstStyle/>
          <a:p>
            <a:pPr algn="ctr"/>
            <a:r>
              <a:rPr lang="es-CO" sz="900" dirty="0">
                <a:solidFill>
                  <a:srgbClr val="3F65AA"/>
                </a:solidFill>
                <a:latin typeface="Arial" panose="020B0604020202020204" pitchFamily="34" charset="0"/>
                <a:cs typeface="Arial" panose="020B0604020202020204" pitchFamily="34" charset="0"/>
              </a:rPr>
              <a:t>Correo Certificado </a:t>
            </a:r>
          </a:p>
        </p:txBody>
      </p:sp>
      <p:pic>
        <p:nvPicPr>
          <p:cNvPr id="38" name="Imagen 37">
            <a:extLst>
              <a:ext uri="{FF2B5EF4-FFF2-40B4-BE49-F238E27FC236}">
                <a16:creationId xmlns:a16="http://schemas.microsoft.com/office/drawing/2014/main" xmlns="" id="{33D2541D-4590-4DC8-AD78-ACA4066FE9B7}"/>
              </a:ext>
            </a:extLst>
          </p:cNvPr>
          <p:cNvPicPr>
            <a:picLocks noChangeAspect="1"/>
          </p:cNvPicPr>
          <p:nvPr/>
        </p:nvPicPr>
        <p:blipFill>
          <a:blip r:embed="rId4">
            <a:biLevel thresh="25000"/>
          </a:blip>
          <a:stretch>
            <a:fillRect/>
          </a:stretch>
        </p:blipFill>
        <p:spPr>
          <a:xfrm>
            <a:off x="3500780" y="3687840"/>
            <a:ext cx="708785" cy="515480"/>
          </a:xfrm>
          <a:prstGeom prst="rect">
            <a:avLst/>
          </a:prstGeom>
        </p:spPr>
      </p:pic>
      <p:pic>
        <p:nvPicPr>
          <p:cNvPr id="39" name="Imagen 38">
            <a:extLst>
              <a:ext uri="{FF2B5EF4-FFF2-40B4-BE49-F238E27FC236}">
                <a16:creationId xmlns:a16="http://schemas.microsoft.com/office/drawing/2014/main" xmlns="" id="{3FFAD47C-EA4E-403B-98FC-1E29452DC9B7}"/>
              </a:ext>
            </a:extLst>
          </p:cNvPr>
          <p:cNvPicPr>
            <a:picLocks noChangeAspect="1"/>
          </p:cNvPicPr>
          <p:nvPr/>
        </p:nvPicPr>
        <p:blipFill>
          <a:blip r:embed="rId5"/>
          <a:stretch>
            <a:fillRect/>
          </a:stretch>
        </p:blipFill>
        <p:spPr>
          <a:xfrm>
            <a:off x="7317068" y="3470529"/>
            <a:ext cx="732706" cy="475051"/>
          </a:xfrm>
          <a:prstGeom prst="rect">
            <a:avLst/>
          </a:prstGeom>
        </p:spPr>
      </p:pic>
      <p:pic>
        <p:nvPicPr>
          <p:cNvPr id="42" name="Imagen 41" descr="Imagen que contiene gráficos vectoriales&#10;&#10;Descripción generada automáticamente">
            <a:extLst>
              <a:ext uri="{FF2B5EF4-FFF2-40B4-BE49-F238E27FC236}">
                <a16:creationId xmlns:a16="http://schemas.microsoft.com/office/drawing/2014/main" xmlns="" id="{DB6F7FE2-0048-4A0F-A906-22D234B9AAE5}"/>
              </a:ext>
            </a:extLst>
          </p:cNvPr>
          <p:cNvPicPr>
            <a:picLocks noChangeAspect="1"/>
          </p:cNvPicPr>
          <p:nvPr/>
        </p:nvPicPr>
        <p:blipFill>
          <a:blip r:embed="rId6"/>
          <a:stretch>
            <a:fillRect/>
          </a:stretch>
        </p:blipFill>
        <p:spPr>
          <a:xfrm>
            <a:off x="5402936" y="5505752"/>
            <a:ext cx="825956" cy="850713"/>
          </a:xfrm>
          <a:prstGeom prst="rect">
            <a:avLst/>
          </a:prstGeom>
        </p:spPr>
      </p:pic>
      <p:sp>
        <p:nvSpPr>
          <p:cNvPr id="45" name="CuadroTexto 44">
            <a:extLst>
              <a:ext uri="{FF2B5EF4-FFF2-40B4-BE49-F238E27FC236}">
                <a16:creationId xmlns:a16="http://schemas.microsoft.com/office/drawing/2014/main" xmlns="" id="{D91AF0DB-19F0-44E2-A782-16FC884F6380}"/>
              </a:ext>
            </a:extLst>
          </p:cNvPr>
          <p:cNvSpPr txBox="1"/>
          <p:nvPr/>
        </p:nvSpPr>
        <p:spPr>
          <a:xfrm>
            <a:off x="9579934" y="123207"/>
            <a:ext cx="1180215" cy="276999"/>
          </a:xfrm>
          <a:prstGeom prst="rect">
            <a:avLst/>
          </a:prstGeom>
          <a:noFill/>
        </p:spPr>
        <p:txBody>
          <a:bodyPr wrap="square" rtlCol="0">
            <a:spAutoFit/>
          </a:bodyPr>
          <a:lstStyle/>
          <a:p>
            <a:pPr algn="ctr"/>
            <a:r>
              <a:rPr lang="es-CO" sz="1200" dirty="0" err="1" smtClean="0">
                <a:solidFill>
                  <a:srgbClr val="E3ECF8"/>
                </a:solidFill>
                <a:latin typeface="Arial" panose="020B0604020202020204" pitchFamily="34" charset="0"/>
                <a:cs typeface="Arial" panose="020B0604020202020204" pitchFamily="34" charset="0"/>
              </a:rPr>
              <a:t>Mineduccón</a:t>
            </a:r>
            <a:endParaRPr lang="es-CO" sz="1200" dirty="0">
              <a:solidFill>
                <a:srgbClr val="E3ECF8"/>
              </a:solidFill>
              <a:latin typeface="Arial" panose="020B0604020202020204" pitchFamily="34" charset="0"/>
              <a:cs typeface="Arial" panose="020B0604020202020204" pitchFamily="34" charset="0"/>
            </a:endParaRPr>
          </a:p>
        </p:txBody>
      </p:sp>
      <p:sp>
        <p:nvSpPr>
          <p:cNvPr id="26" name="Rectángulo 25">
            <a:extLst>
              <a:ext uri="{FF2B5EF4-FFF2-40B4-BE49-F238E27FC236}">
                <a16:creationId xmlns:a16="http://schemas.microsoft.com/office/drawing/2014/main" xmlns="" id="{F21BEE7C-5577-CA4F-A187-CF1AB4A0B577}"/>
              </a:ext>
            </a:extLst>
          </p:cNvPr>
          <p:cNvSpPr/>
          <p:nvPr/>
        </p:nvSpPr>
        <p:spPr>
          <a:xfrm>
            <a:off x="0" y="-30147"/>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27" name="CuadroTexto 26">
            <a:extLst>
              <a:ext uri="{FF2B5EF4-FFF2-40B4-BE49-F238E27FC236}">
                <a16:creationId xmlns:a16="http://schemas.microsoft.com/office/drawing/2014/main" xmlns="" id="{72BE683C-05D3-B849-A65B-BA73D598E378}"/>
              </a:ext>
            </a:extLst>
          </p:cNvPr>
          <p:cNvSpPr txBox="1"/>
          <p:nvPr/>
        </p:nvSpPr>
        <p:spPr>
          <a:xfrm>
            <a:off x="131375" y="0"/>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2.</a:t>
            </a:r>
          </a:p>
        </p:txBody>
      </p:sp>
      <p:pic>
        <p:nvPicPr>
          <p:cNvPr id="29" name="Imagen 28" descr="C:\Users\LIDER SAC\Downloads\LOGO EDUCACION.jpg"/>
          <p:cNvPicPr/>
          <p:nvPr/>
        </p:nvPicPr>
        <p:blipFill>
          <a:blip r:embed="rId7">
            <a:extLst>
              <a:ext uri="{28A0092B-C50C-407E-A947-70E740481C1C}">
                <a14:useLocalDpi xmlns:a14="http://schemas.microsoft.com/office/drawing/2010/main" val="0"/>
              </a:ext>
            </a:extLst>
          </a:blip>
          <a:srcRect/>
          <a:stretch>
            <a:fillRect/>
          </a:stretch>
        </p:blipFill>
        <p:spPr bwMode="auto">
          <a:xfrm>
            <a:off x="10333566" y="5246752"/>
            <a:ext cx="1858434" cy="1625600"/>
          </a:xfrm>
          <a:prstGeom prst="rect">
            <a:avLst/>
          </a:prstGeom>
          <a:noFill/>
          <a:ln>
            <a:noFill/>
          </a:ln>
        </p:spPr>
      </p:pic>
    </p:spTree>
    <p:extLst>
      <p:ext uri="{BB962C8B-B14F-4D97-AF65-F5344CB8AC3E}">
        <p14:creationId xmlns:p14="http://schemas.microsoft.com/office/powerpoint/2010/main" val="31061766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EC700C3C-0BF3-5544-9382-A5B9BB82E3A1}"/>
              </a:ext>
            </a:extLst>
          </p:cNvPr>
          <p:cNvSpPr txBox="1"/>
          <p:nvPr/>
        </p:nvSpPr>
        <p:spPr>
          <a:xfrm>
            <a:off x="507550" y="787054"/>
            <a:ext cx="1653203" cy="2215991"/>
          </a:xfrm>
          <a:prstGeom prst="rect">
            <a:avLst/>
          </a:prstGeom>
          <a:noFill/>
        </p:spPr>
        <p:txBody>
          <a:bodyPr wrap="square" rtlCol="0">
            <a:spAutoFit/>
          </a:bodyPr>
          <a:lstStyle/>
          <a:p>
            <a:r>
              <a:rPr lang="es-CO" sz="13800" b="1" dirty="0">
                <a:solidFill>
                  <a:srgbClr val="3F65AA"/>
                </a:solidFill>
                <a:latin typeface="Arial" panose="020B0604020202020204" pitchFamily="34" charset="0"/>
                <a:cs typeface="Arial" panose="020B0604020202020204" pitchFamily="34" charset="0"/>
              </a:rPr>
              <a:t>2.</a:t>
            </a:r>
          </a:p>
        </p:txBody>
      </p:sp>
      <p:sp>
        <p:nvSpPr>
          <p:cNvPr id="27" name="Rectángulo 26">
            <a:extLst>
              <a:ext uri="{FF2B5EF4-FFF2-40B4-BE49-F238E27FC236}">
                <a16:creationId xmlns:a16="http://schemas.microsoft.com/office/drawing/2014/main" xmlns="" id="{1EFE5F46-1483-6E42-AFD1-2C024A1BE0EE}"/>
              </a:ext>
            </a:extLst>
          </p:cNvPr>
          <p:cNvSpPr/>
          <p:nvPr/>
        </p:nvSpPr>
        <p:spPr>
          <a:xfrm>
            <a:off x="4894217" y="-7088"/>
            <a:ext cx="7297783" cy="6865088"/>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26" name="CuadroTexto 25">
            <a:extLst>
              <a:ext uri="{FF2B5EF4-FFF2-40B4-BE49-F238E27FC236}">
                <a16:creationId xmlns:a16="http://schemas.microsoft.com/office/drawing/2014/main" xmlns="" id="{D4211EAE-0013-F941-8237-E6E2EB02C1EB}"/>
              </a:ext>
            </a:extLst>
          </p:cNvPr>
          <p:cNvSpPr txBox="1"/>
          <p:nvPr/>
        </p:nvSpPr>
        <p:spPr>
          <a:xfrm>
            <a:off x="-882093" y="2714297"/>
            <a:ext cx="3494664" cy="276999"/>
          </a:xfrm>
          <a:prstGeom prst="rect">
            <a:avLst/>
          </a:prstGeom>
          <a:noFill/>
        </p:spPr>
        <p:txBody>
          <a:bodyPr wrap="square" rtlCol="0">
            <a:spAutoFit/>
          </a:bodyPr>
          <a:lstStyle/>
          <a:p>
            <a:pPr algn="r"/>
            <a:r>
              <a:rPr lang="es-CO" sz="1200" dirty="0">
                <a:solidFill>
                  <a:srgbClr val="3F65AA"/>
                </a:solidFill>
                <a:latin typeface="Arial" panose="020B0604020202020204" pitchFamily="34" charset="0"/>
                <a:cs typeface="Arial" panose="020B0604020202020204" pitchFamily="34" charset="0"/>
              </a:rPr>
              <a:t>PROCOTOLOS DE SERVICIO</a:t>
            </a:r>
          </a:p>
        </p:txBody>
      </p:sp>
      <p:sp>
        <p:nvSpPr>
          <p:cNvPr id="34" name="CuadroTexto 33">
            <a:extLst>
              <a:ext uri="{FF2B5EF4-FFF2-40B4-BE49-F238E27FC236}">
                <a16:creationId xmlns:a16="http://schemas.microsoft.com/office/drawing/2014/main" xmlns="" id="{CF0A85E7-F503-CA46-87E1-DCD887D04A46}"/>
              </a:ext>
            </a:extLst>
          </p:cNvPr>
          <p:cNvSpPr txBox="1"/>
          <p:nvPr/>
        </p:nvSpPr>
        <p:spPr>
          <a:xfrm>
            <a:off x="5007428" y="787054"/>
            <a:ext cx="7184572" cy="6663363"/>
          </a:xfrm>
          <a:prstGeom prst="rect">
            <a:avLst/>
          </a:prstGeom>
          <a:noFill/>
        </p:spPr>
        <p:txBody>
          <a:bodyPr wrap="square" rtlCol="0">
            <a:spAutoFit/>
          </a:bodyPr>
          <a:lstStyle/>
          <a:p>
            <a:pPr algn="just"/>
            <a:r>
              <a:rPr lang="es-ES" sz="1600" b="1" i="1" dirty="0">
                <a:solidFill>
                  <a:schemeClr val="bg1"/>
                </a:solidFill>
              </a:rPr>
              <a:t>PROTOCOLO DE ATENCIÓN PRESENCIAL</a:t>
            </a:r>
          </a:p>
          <a:p>
            <a:pPr algn="just"/>
            <a:endParaRPr lang="es-ES" sz="1600" b="1" i="1" dirty="0">
              <a:solidFill>
                <a:schemeClr val="bg1"/>
              </a:solidFill>
            </a:endParaRPr>
          </a:p>
          <a:p>
            <a:pPr algn="just"/>
            <a:r>
              <a:rPr lang="es-ES" sz="1600" dirty="0">
                <a:solidFill>
                  <a:schemeClr val="bg1"/>
                </a:solidFill>
              </a:rPr>
              <a:t>Con la finalidad de brindar un servicio de atención personalizada equitativa, de calidad e igualdad para todos los ciudadanos, en el momento de recibir a un ciudadano se recomienda: </a:t>
            </a:r>
          </a:p>
          <a:p>
            <a:pPr algn="just"/>
            <a:endParaRPr lang="es-ES" sz="1600" b="1" dirty="0">
              <a:solidFill>
                <a:schemeClr val="bg1"/>
              </a:solidFill>
            </a:endParaRPr>
          </a:p>
          <a:p>
            <a:pPr marL="285750" lvl="0" indent="-285750" algn="just">
              <a:buFont typeface="Arial" panose="020B0604020202020204" pitchFamily="34" charset="0"/>
              <a:buChar char="•"/>
            </a:pPr>
            <a:r>
              <a:rPr lang="es-CO" sz="1600" dirty="0">
                <a:solidFill>
                  <a:schemeClr val="bg1"/>
                </a:solidFill>
              </a:rPr>
              <a:t>Mantener de manera permanente el contacto visual con su interlocutor. </a:t>
            </a:r>
          </a:p>
          <a:p>
            <a:pPr marL="285750" lvl="0" indent="-285750" algn="just">
              <a:buFont typeface="Arial" panose="020B0604020202020204" pitchFamily="34" charset="0"/>
              <a:buChar char="•"/>
            </a:pPr>
            <a:r>
              <a:rPr lang="es-CO" sz="1600" dirty="0">
                <a:solidFill>
                  <a:schemeClr val="bg1"/>
                </a:solidFill>
              </a:rPr>
              <a:t>Sonría y salude: "buenos días/tardes, ¿en qué le puedo servir?" (No utilice la expresión colaborar, ello corresponde a otro contexto y acción). </a:t>
            </a:r>
          </a:p>
          <a:p>
            <a:pPr marL="285750" lvl="0" indent="-285750" algn="just">
              <a:buFont typeface="Arial" panose="020B0604020202020204" pitchFamily="34" charset="0"/>
              <a:buChar char="•"/>
            </a:pPr>
            <a:r>
              <a:rPr lang="es-CO" sz="1600" dirty="0">
                <a:solidFill>
                  <a:schemeClr val="bg1"/>
                </a:solidFill>
              </a:rPr>
              <a:t>En los momentos en que sea posible, diga: "buenos días/tardes, bienvenido a… (mencionar la entidad o punto de atención), ¿en qué le puedo servir?" </a:t>
            </a:r>
          </a:p>
          <a:p>
            <a:pPr marL="285750" lvl="0" indent="-285750" algn="just">
              <a:buFont typeface="Arial" panose="020B0604020202020204" pitchFamily="34" charset="0"/>
              <a:buChar char="•"/>
            </a:pPr>
            <a:r>
              <a:rPr lang="es-CO" sz="1600" dirty="0">
                <a:solidFill>
                  <a:schemeClr val="bg1"/>
                </a:solidFill>
              </a:rPr>
              <a:t>Escuche atentamente el requerimiento o trámite que el ciudadano desea realizar. Si lo considera necesario, pregunte el nombre, de esta forma se genera un vínculo más cercano, que va a facilitar y personalizar la interacción. </a:t>
            </a:r>
          </a:p>
          <a:p>
            <a:pPr marL="285750" lvl="0" indent="-285750" algn="just">
              <a:buFont typeface="Arial" panose="020B0604020202020204" pitchFamily="34" charset="0"/>
              <a:buChar char="•"/>
            </a:pPr>
            <a:r>
              <a:rPr lang="es-CO" sz="1600" dirty="0">
                <a:solidFill>
                  <a:schemeClr val="bg1"/>
                </a:solidFill>
              </a:rPr>
              <a:t>Dirija e indique con claridad y suficiencia los pasos que el ciudadano debe seguir para acceder al servicio el trámite.</a:t>
            </a:r>
          </a:p>
          <a:p>
            <a:pPr marL="285750" lvl="0" indent="-285750" algn="just">
              <a:buFont typeface="Arial" panose="020B0604020202020204" pitchFamily="34" charset="0"/>
              <a:buChar char="•"/>
            </a:pPr>
            <a:endParaRPr lang="es-CO" sz="1600" dirty="0">
              <a:solidFill>
                <a:schemeClr val="bg1"/>
              </a:solidFill>
            </a:endParaRPr>
          </a:p>
          <a:p>
            <a:pPr lvl="0" algn="just"/>
            <a:r>
              <a:rPr lang="es-CO" sz="1600" dirty="0">
                <a:solidFill>
                  <a:schemeClr val="bg1"/>
                </a:solidFill>
              </a:rPr>
              <a:t>Para cerrar el proceso: </a:t>
            </a:r>
          </a:p>
          <a:p>
            <a:pPr marL="285750" lvl="0" indent="-285750" algn="just">
              <a:buFont typeface="Arial" panose="020B0604020202020204" pitchFamily="34" charset="0"/>
              <a:buChar char="•"/>
            </a:pPr>
            <a:r>
              <a:rPr lang="es-CO" sz="1600" dirty="0">
                <a:solidFill>
                  <a:schemeClr val="bg1"/>
                </a:solidFill>
              </a:rPr>
              <a:t>Confirme con el ciudadano si la información está clara. </a:t>
            </a:r>
          </a:p>
          <a:p>
            <a:pPr marL="285750" lvl="0" indent="-285750" algn="just">
              <a:buFont typeface="Arial" panose="020B0604020202020204" pitchFamily="34" charset="0"/>
              <a:buChar char="•"/>
            </a:pPr>
            <a:r>
              <a:rPr lang="es-CO" sz="1600" dirty="0">
                <a:solidFill>
                  <a:schemeClr val="bg1"/>
                </a:solidFill>
              </a:rPr>
              <a:t>Pregunte siempre: “¿Hay algo más en que le pueda servir?”.</a:t>
            </a:r>
          </a:p>
          <a:p>
            <a:pPr marL="285750" lvl="0" indent="-285750" algn="just">
              <a:buFont typeface="Arial" panose="020B0604020202020204" pitchFamily="34" charset="0"/>
              <a:buChar char="•"/>
            </a:pPr>
            <a:r>
              <a:rPr lang="es-CO" sz="1600" dirty="0">
                <a:solidFill>
                  <a:schemeClr val="bg1"/>
                </a:solidFill>
              </a:rPr>
              <a:t>Finalice con una sonrisa y mencione que ha sido un gusto atenderlo.</a:t>
            </a:r>
          </a:p>
          <a:p>
            <a:pPr lvl="0"/>
            <a:endParaRPr lang="es-CO" sz="1600" dirty="0">
              <a:solidFill>
                <a:schemeClr val="bg1"/>
              </a:solidFill>
            </a:endParaRPr>
          </a:p>
          <a:p>
            <a:endParaRPr lang="es-CO" sz="1600" dirty="0">
              <a:solidFill>
                <a:schemeClr val="bg1"/>
              </a:solidFill>
            </a:endParaRPr>
          </a:p>
          <a:p>
            <a:pPr algn="just"/>
            <a:r>
              <a:rPr lang="es-CO" sz="1600" dirty="0">
                <a:solidFill>
                  <a:schemeClr val="bg1"/>
                </a:solidFill>
              </a:rPr>
              <a:t> </a:t>
            </a:r>
          </a:p>
          <a:p>
            <a:pPr lvl="0"/>
            <a:endParaRPr lang="es-CO" sz="1600" dirty="0">
              <a:solidFill>
                <a:schemeClr val="bg1"/>
              </a:solidFill>
            </a:endParaRPr>
          </a:p>
          <a:p>
            <a:endParaRPr lang="es-ES" sz="1600" dirty="0">
              <a:solidFill>
                <a:schemeClr val="bg1"/>
              </a:solidFill>
            </a:endParaRPr>
          </a:p>
          <a:p>
            <a:pPr algn="just"/>
            <a:endParaRPr lang="es-CO" sz="1100" dirty="0"/>
          </a:p>
        </p:txBody>
      </p:sp>
      <p:pic>
        <p:nvPicPr>
          <p:cNvPr id="2052" name="Picture 4" descr="Resultado de imagen para CHECKLIST">
            <a:extLst>
              <a:ext uri="{FF2B5EF4-FFF2-40B4-BE49-F238E27FC236}">
                <a16:creationId xmlns:a16="http://schemas.microsoft.com/office/drawing/2014/main" xmlns="" id="{2073D091-88A7-4179-A6C2-1805BD0474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934" y="3244790"/>
            <a:ext cx="4338304" cy="250286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descr="C:\Users\LIDER SAC\Downloads\LOGO EDUCACION.jpg"/>
          <p:cNvPicPr/>
          <p:nvPr/>
        </p:nvPicPr>
        <p:blipFill>
          <a:blip r:embed="rId4">
            <a:extLst>
              <a:ext uri="{28A0092B-C50C-407E-A947-70E740481C1C}">
                <a14:useLocalDpi xmlns:a14="http://schemas.microsoft.com/office/drawing/2010/main" val="0"/>
              </a:ext>
            </a:extLst>
          </a:blip>
          <a:srcRect/>
          <a:stretch>
            <a:fillRect/>
          </a:stretch>
        </p:blipFill>
        <p:spPr bwMode="auto">
          <a:xfrm>
            <a:off x="10587566" y="0"/>
            <a:ext cx="1604434" cy="1286933"/>
          </a:xfrm>
          <a:prstGeom prst="rect">
            <a:avLst/>
          </a:prstGeom>
          <a:noFill/>
          <a:ln>
            <a:noFill/>
          </a:ln>
        </p:spPr>
      </p:pic>
    </p:spTree>
    <p:extLst>
      <p:ext uri="{BB962C8B-B14F-4D97-AF65-F5344CB8AC3E}">
        <p14:creationId xmlns:p14="http://schemas.microsoft.com/office/powerpoint/2010/main" val="9689546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3370F1A6-B03C-3B4A-B4D7-FF4876B34831}"/>
              </a:ext>
            </a:extLst>
          </p:cNvPr>
          <p:cNvSpPr txBox="1"/>
          <p:nvPr/>
        </p:nvSpPr>
        <p:spPr>
          <a:xfrm>
            <a:off x="961108" y="215442"/>
            <a:ext cx="6319685" cy="338554"/>
          </a:xfrm>
          <a:prstGeom prst="rect">
            <a:avLst/>
          </a:prstGeom>
          <a:noFill/>
        </p:spPr>
        <p:txBody>
          <a:bodyPr wrap="square" rtlCol="0">
            <a:spAutoFit/>
          </a:bodyPr>
          <a:lstStyle/>
          <a:p>
            <a:r>
              <a:rPr lang="es-ES" sz="1600" b="1" dirty="0">
                <a:solidFill>
                  <a:srgbClr val="436CB7"/>
                </a:solidFill>
                <a:latin typeface="Arial" panose="020B0604020202020204" pitchFamily="34" charset="0"/>
                <a:cs typeface="Arial" panose="020B0604020202020204" pitchFamily="34" charset="0"/>
              </a:rPr>
              <a:t>Protocolo de atención telefónica</a:t>
            </a:r>
            <a:endParaRPr lang="es-CO" sz="1600" b="1" dirty="0">
              <a:solidFill>
                <a:srgbClr val="436CB7"/>
              </a:solidFill>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xmlns="" id="{F21BEE7C-5577-CA4F-A187-CF1AB4A0B577}"/>
              </a:ext>
            </a:extLst>
          </p:cNvPr>
          <p:cNvSpPr/>
          <p:nvPr/>
        </p:nvSpPr>
        <p:spPr>
          <a:xfrm>
            <a:off x="0" y="-30147"/>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1" name="CuadroTexto 10">
            <a:extLst>
              <a:ext uri="{FF2B5EF4-FFF2-40B4-BE49-F238E27FC236}">
                <a16:creationId xmlns:a16="http://schemas.microsoft.com/office/drawing/2014/main" xmlns="" id="{72BE683C-05D3-B849-A65B-BA73D598E378}"/>
              </a:ext>
            </a:extLst>
          </p:cNvPr>
          <p:cNvSpPr txBox="1"/>
          <p:nvPr/>
        </p:nvSpPr>
        <p:spPr>
          <a:xfrm>
            <a:off x="131375" y="0"/>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2.</a:t>
            </a:r>
          </a:p>
        </p:txBody>
      </p:sp>
      <p:sp>
        <p:nvSpPr>
          <p:cNvPr id="12" name="CuadroTexto 11">
            <a:extLst>
              <a:ext uri="{FF2B5EF4-FFF2-40B4-BE49-F238E27FC236}">
                <a16:creationId xmlns:a16="http://schemas.microsoft.com/office/drawing/2014/main" xmlns="" id="{7B3FCEBC-9E25-4F9F-AA5C-FA24110EB6C3}"/>
              </a:ext>
            </a:extLst>
          </p:cNvPr>
          <p:cNvSpPr txBox="1"/>
          <p:nvPr/>
        </p:nvSpPr>
        <p:spPr>
          <a:xfrm>
            <a:off x="577931" y="1903249"/>
            <a:ext cx="5335189" cy="3708708"/>
          </a:xfrm>
          <a:prstGeom prst="rect">
            <a:avLst/>
          </a:prstGeom>
          <a:noFill/>
        </p:spPr>
        <p:txBody>
          <a:bodyPr wrap="square" rtlCol="0">
            <a:spAutoFit/>
          </a:bodyPr>
          <a:lstStyle/>
          <a:p>
            <a:r>
              <a:rPr lang="es-ES" sz="1600" dirty="0"/>
              <a:t>Es importante manejar una estructura similar al protocolo de atención presencial sumando las siguientes recomendaciones: </a:t>
            </a:r>
          </a:p>
          <a:p>
            <a:endParaRPr lang="es-ES" sz="1600" b="1" i="1" dirty="0"/>
          </a:p>
          <a:p>
            <a:pPr lvl="0" indent="-285750" algn="just">
              <a:buFont typeface="Arial" panose="020B0604020202020204" pitchFamily="34" charset="0"/>
              <a:buChar char="•"/>
            </a:pPr>
            <a:r>
              <a:rPr lang="es-ES" sz="1600" dirty="0"/>
              <a:t>Mantenga la boca separada del teléfono (4 cm aproximadamente) </a:t>
            </a:r>
            <a:endParaRPr lang="es-CO" sz="1600" dirty="0"/>
          </a:p>
          <a:p>
            <a:pPr lvl="0" indent="-285750" algn="just">
              <a:buFont typeface="Arial" panose="020B0604020202020204" pitchFamily="34" charset="0"/>
              <a:buChar char="•"/>
            </a:pPr>
            <a:r>
              <a:rPr lang="es-ES" sz="1600" dirty="0"/>
              <a:t>Modere la voz y cuide el volumen. </a:t>
            </a:r>
            <a:endParaRPr lang="es-CO" sz="1600" dirty="0"/>
          </a:p>
          <a:p>
            <a:pPr lvl="0" indent="-285750" algn="just">
              <a:buFont typeface="Arial" panose="020B0604020202020204" pitchFamily="34" charset="0"/>
              <a:buChar char="•"/>
            </a:pPr>
            <a:r>
              <a:rPr lang="es-ES" sz="1600" dirty="0"/>
              <a:t>Hable despacio, la rapidez denota impaciencia. </a:t>
            </a:r>
          </a:p>
          <a:p>
            <a:pPr lvl="0" indent="-285750" algn="just">
              <a:buFont typeface="Arial" panose="020B0604020202020204" pitchFamily="34" charset="0"/>
              <a:buChar char="•"/>
            </a:pPr>
            <a:r>
              <a:rPr lang="es-ES" sz="1600" dirty="0"/>
              <a:t>Si la consulta va a tomar tiempo, en lo posible trate de retomar la llamada y no abandonar al ciudadano en la línea.</a:t>
            </a:r>
            <a:endParaRPr lang="es-CO" sz="1600" dirty="0"/>
          </a:p>
          <a:p>
            <a:pPr lvl="0" indent="-285750" algn="just">
              <a:buFont typeface="Arial" panose="020B0604020202020204" pitchFamily="34" charset="0"/>
              <a:buChar char="•"/>
            </a:pPr>
            <a:r>
              <a:rPr lang="es-ES" sz="1600" dirty="0"/>
              <a:t>Evite mascar chicle o hablar con un lapicero en la boca</a:t>
            </a:r>
            <a:endParaRPr lang="es-CO" sz="1600" dirty="0"/>
          </a:p>
          <a:p>
            <a:pPr lvl="0" indent="-285750" algn="just">
              <a:buFont typeface="Arial" panose="020B0604020202020204" pitchFamily="34" charset="0"/>
              <a:buChar char="•"/>
            </a:pPr>
            <a:r>
              <a:rPr lang="es-ES" sz="1600" dirty="0"/>
              <a:t>Pronuncie correctamente. </a:t>
            </a:r>
            <a:endParaRPr lang="es-CO" sz="1600" dirty="0"/>
          </a:p>
          <a:p>
            <a:pPr algn="just"/>
            <a:r>
              <a:rPr lang="es-CO" sz="1600" dirty="0"/>
              <a:t> </a:t>
            </a:r>
          </a:p>
          <a:p>
            <a:pPr lvl="0"/>
            <a:endParaRPr lang="es-CO" sz="1600" dirty="0">
              <a:solidFill>
                <a:schemeClr val="bg1"/>
              </a:solidFill>
            </a:endParaRPr>
          </a:p>
          <a:p>
            <a:endParaRPr lang="es-ES" sz="1600" dirty="0">
              <a:solidFill>
                <a:schemeClr val="bg1"/>
              </a:solidFill>
            </a:endParaRPr>
          </a:p>
          <a:p>
            <a:pPr algn="just"/>
            <a:endParaRPr lang="es-CO" sz="1100" dirty="0"/>
          </a:p>
        </p:txBody>
      </p:sp>
      <p:pic>
        <p:nvPicPr>
          <p:cNvPr id="6146" name="Picture 2" descr="Resultado de imagen para atención telefónica">
            <a:extLst>
              <a:ext uri="{FF2B5EF4-FFF2-40B4-BE49-F238E27FC236}">
                <a16:creationId xmlns:a16="http://schemas.microsoft.com/office/drawing/2014/main" xmlns="" id="{AA498E94-B443-430D-98EF-DC0548E0F8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8048" y="1376226"/>
            <a:ext cx="3743287" cy="37432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1713742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3370F1A6-B03C-3B4A-B4D7-FF4876B34831}"/>
              </a:ext>
            </a:extLst>
          </p:cNvPr>
          <p:cNvSpPr txBox="1"/>
          <p:nvPr/>
        </p:nvSpPr>
        <p:spPr>
          <a:xfrm>
            <a:off x="961108" y="215442"/>
            <a:ext cx="6319685" cy="584775"/>
          </a:xfrm>
          <a:prstGeom prst="rect">
            <a:avLst/>
          </a:prstGeom>
          <a:noFill/>
        </p:spPr>
        <p:txBody>
          <a:bodyPr wrap="square" rtlCol="0">
            <a:spAutoFit/>
          </a:bodyPr>
          <a:lstStyle/>
          <a:p>
            <a:r>
              <a:rPr lang="es-ES" sz="1600" b="1" dirty="0">
                <a:solidFill>
                  <a:srgbClr val="436CB7"/>
                </a:solidFill>
                <a:latin typeface="Arial" panose="020B0604020202020204" pitchFamily="34" charset="0"/>
                <a:cs typeface="Arial" panose="020B0604020202020204" pitchFamily="34" charset="0"/>
              </a:rPr>
              <a:t>Protocolo de atención para personas en situación de discapacidad</a:t>
            </a:r>
            <a:endParaRPr lang="es-CO" sz="1600" b="1" dirty="0">
              <a:solidFill>
                <a:srgbClr val="436CB7"/>
              </a:solidFill>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xmlns="" id="{F21BEE7C-5577-CA4F-A187-CF1AB4A0B577}"/>
              </a:ext>
            </a:extLst>
          </p:cNvPr>
          <p:cNvSpPr/>
          <p:nvPr/>
        </p:nvSpPr>
        <p:spPr>
          <a:xfrm>
            <a:off x="0" y="-30147"/>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1" name="CuadroTexto 10">
            <a:extLst>
              <a:ext uri="{FF2B5EF4-FFF2-40B4-BE49-F238E27FC236}">
                <a16:creationId xmlns:a16="http://schemas.microsoft.com/office/drawing/2014/main" xmlns="" id="{72BE683C-05D3-B849-A65B-BA73D598E378}"/>
              </a:ext>
            </a:extLst>
          </p:cNvPr>
          <p:cNvSpPr txBox="1"/>
          <p:nvPr/>
        </p:nvSpPr>
        <p:spPr>
          <a:xfrm>
            <a:off x="131375" y="0"/>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2.</a:t>
            </a:r>
          </a:p>
        </p:txBody>
      </p:sp>
      <p:pic>
        <p:nvPicPr>
          <p:cNvPr id="7" name="Imagen 6">
            <a:extLst>
              <a:ext uri="{FF2B5EF4-FFF2-40B4-BE49-F238E27FC236}">
                <a16:creationId xmlns:a16="http://schemas.microsoft.com/office/drawing/2014/main" xmlns="" id="{A49FEF03-5501-4F32-B520-8EB4A192D02F}"/>
              </a:ext>
            </a:extLst>
          </p:cNvPr>
          <p:cNvPicPr/>
          <p:nvPr/>
        </p:nvPicPr>
        <p:blipFill>
          <a:blip r:embed="rId2"/>
          <a:stretch>
            <a:fillRect/>
          </a:stretch>
        </p:blipFill>
        <p:spPr>
          <a:xfrm>
            <a:off x="131375" y="1161143"/>
            <a:ext cx="5612130" cy="4013200"/>
          </a:xfrm>
          <a:prstGeom prst="rect">
            <a:avLst/>
          </a:prstGeom>
          <a:ln>
            <a:noFill/>
          </a:ln>
          <a:effectLst>
            <a:outerShdw blurRad="292100" dist="139700" dir="2700000" algn="tl" rotWithShape="0">
              <a:srgbClr val="333333">
                <a:alpha val="65000"/>
              </a:srgbClr>
            </a:outerShdw>
          </a:effectLst>
        </p:spPr>
      </p:pic>
      <p:sp>
        <p:nvSpPr>
          <p:cNvPr id="12" name="CuadroTexto 11">
            <a:extLst>
              <a:ext uri="{FF2B5EF4-FFF2-40B4-BE49-F238E27FC236}">
                <a16:creationId xmlns:a16="http://schemas.microsoft.com/office/drawing/2014/main" xmlns="" id="{7B3FCEBC-9E25-4F9F-AA5C-FA24110EB6C3}"/>
              </a:ext>
            </a:extLst>
          </p:cNvPr>
          <p:cNvSpPr txBox="1"/>
          <p:nvPr/>
        </p:nvSpPr>
        <p:spPr>
          <a:xfrm>
            <a:off x="5948662" y="1058517"/>
            <a:ext cx="5681028" cy="5186035"/>
          </a:xfrm>
          <a:prstGeom prst="rect">
            <a:avLst/>
          </a:prstGeom>
          <a:noFill/>
        </p:spPr>
        <p:txBody>
          <a:bodyPr wrap="square" rtlCol="0">
            <a:spAutoFit/>
          </a:bodyPr>
          <a:lstStyle/>
          <a:p>
            <a:r>
              <a:rPr lang="es-ES" sz="1600" b="1" i="1" dirty="0"/>
              <a:t>Personas en condición de discapacidad</a:t>
            </a:r>
          </a:p>
          <a:p>
            <a:endParaRPr lang="es-ES" sz="1600" b="1" i="1" dirty="0"/>
          </a:p>
          <a:p>
            <a:r>
              <a:rPr lang="es-ES" sz="1600" dirty="0"/>
              <a:t>Para que las personas con discapacidad reciban un servicio de calidad, las entidades deben: </a:t>
            </a:r>
          </a:p>
          <a:p>
            <a:endParaRPr lang="es-CO" sz="1600" dirty="0"/>
          </a:p>
          <a:p>
            <a:pPr marL="285750" lvl="0" indent="-285750">
              <a:buFont typeface="Arial" panose="020B0604020202020204" pitchFamily="34" charset="0"/>
              <a:buChar char="•"/>
            </a:pPr>
            <a:r>
              <a:rPr lang="es-ES" sz="1600" dirty="0"/>
              <a:t>Atenderlos de manera prioritaria.  </a:t>
            </a:r>
            <a:endParaRPr lang="es-CO" sz="1600" dirty="0"/>
          </a:p>
          <a:p>
            <a:pPr marL="285750" lvl="0" indent="-285750">
              <a:buFont typeface="Arial" panose="020B0604020202020204" pitchFamily="34" charset="0"/>
              <a:buChar char="•"/>
            </a:pPr>
            <a:r>
              <a:rPr lang="es-ES" sz="1600" dirty="0"/>
              <a:t>Actuar con respeto y equidad. </a:t>
            </a:r>
            <a:endParaRPr lang="es-CO" sz="1600" dirty="0"/>
          </a:p>
          <a:p>
            <a:pPr marL="285750" lvl="0" indent="-285750">
              <a:buFont typeface="Arial" panose="020B0604020202020204" pitchFamily="34" charset="0"/>
              <a:buChar char="•"/>
            </a:pPr>
            <a:r>
              <a:rPr lang="es-ES" sz="1600" dirty="0"/>
              <a:t>Evitar el asistencialismo, por ejemplo, preguntar al ciudadano con discapacidad directamente y no a su acompañante. </a:t>
            </a:r>
            <a:endParaRPr lang="es-CO" sz="1600" dirty="0"/>
          </a:p>
          <a:p>
            <a:pPr marL="285750" lvl="0" indent="-285750">
              <a:buFont typeface="Arial" panose="020B0604020202020204" pitchFamily="34" charset="0"/>
              <a:buChar char="•"/>
            </a:pPr>
            <a:r>
              <a:rPr lang="es-ES" sz="1600" dirty="0"/>
              <a:t>Aplicar las pautas del protocolo de atención presencial. </a:t>
            </a:r>
          </a:p>
          <a:p>
            <a:pPr marL="285750" lvl="0" indent="-285750">
              <a:buFont typeface="Arial" panose="020B0604020202020204" pitchFamily="34" charset="0"/>
              <a:buChar char="•"/>
            </a:pPr>
            <a:endParaRPr lang="es-ES" sz="1600" dirty="0"/>
          </a:p>
          <a:p>
            <a:pPr algn="just"/>
            <a:r>
              <a:rPr lang="es-CO" sz="1600" dirty="0"/>
              <a:t>Para referirse de manera general a la población con discapacidad, se debe usar el término personas con discapacidad, como se plantea en la Convención sobre los Derechos de las Personas con Discapacidad de las Naciones Unidas y la Ley 1346 de 2009. Adicionalmente, </a:t>
            </a:r>
            <a:r>
              <a:rPr lang="es-CO" sz="1600" b="1" dirty="0"/>
              <a:t>siempre se debe atender a un ciudadano en situación de discapacidad, de manera preferencial.</a:t>
            </a:r>
          </a:p>
          <a:p>
            <a:pPr algn="just"/>
            <a:r>
              <a:rPr lang="es-CO" sz="1600" b="1" dirty="0">
                <a:solidFill>
                  <a:schemeClr val="bg1"/>
                </a:solidFill>
              </a:rPr>
              <a:t> </a:t>
            </a:r>
          </a:p>
          <a:p>
            <a:pPr lvl="0"/>
            <a:endParaRPr lang="es-CO" sz="1600" dirty="0">
              <a:solidFill>
                <a:schemeClr val="bg1"/>
              </a:solidFill>
            </a:endParaRPr>
          </a:p>
          <a:p>
            <a:endParaRPr lang="es-ES" sz="1600" dirty="0">
              <a:solidFill>
                <a:schemeClr val="bg1"/>
              </a:solidFill>
            </a:endParaRPr>
          </a:p>
          <a:p>
            <a:pPr algn="just"/>
            <a:endParaRPr lang="es-CO" sz="1100" dirty="0"/>
          </a:p>
        </p:txBody>
      </p:sp>
      <p:pic>
        <p:nvPicPr>
          <p:cNvPr id="8" name="Imagen 7" descr="C:\Users\LIDER SAC\Downloads\LOGO EDUCACION.jpg"/>
          <p:cNvPicPr/>
          <p:nvPr/>
        </p:nvPicPr>
        <p:blipFill>
          <a:blip r:embed="rId3">
            <a:extLst>
              <a:ext uri="{28A0092B-C50C-407E-A947-70E740481C1C}">
                <a14:useLocalDpi xmlns:a14="http://schemas.microsoft.com/office/drawing/2010/main" val="0"/>
              </a:ext>
            </a:extLst>
          </a:blip>
          <a:srcRect/>
          <a:stretch>
            <a:fillRect/>
          </a:stretch>
        </p:blipFill>
        <p:spPr bwMode="auto">
          <a:xfrm>
            <a:off x="10333566" y="5174343"/>
            <a:ext cx="1858434" cy="1625600"/>
          </a:xfrm>
          <a:prstGeom prst="rect">
            <a:avLst/>
          </a:prstGeom>
          <a:noFill/>
          <a:ln>
            <a:noFill/>
          </a:ln>
        </p:spPr>
      </p:pic>
    </p:spTree>
    <p:extLst>
      <p:ext uri="{BB962C8B-B14F-4D97-AF65-F5344CB8AC3E}">
        <p14:creationId xmlns:p14="http://schemas.microsoft.com/office/powerpoint/2010/main" val="740074790"/>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xmlns="" id="{F21BEE7C-5577-CA4F-A187-CF1AB4A0B577}"/>
              </a:ext>
            </a:extLst>
          </p:cNvPr>
          <p:cNvSpPr/>
          <p:nvPr/>
        </p:nvSpPr>
        <p:spPr>
          <a:xfrm>
            <a:off x="0" y="-30147"/>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1" name="CuadroTexto 10">
            <a:extLst>
              <a:ext uri="{FF2B5EF4-FFF2-40B4-BE49-F238E27FC236}">
                <a16:creationId xmlns:a16="http://schemas.microsoft.com/office/drawing/2014/main" xmlns="" id="{72BE683C-05D3-B849-A65B-BA73D598E378}"/>
              </a:ext>
            </a:extLst>
          </p:cNvPr>
          <p:cNvSpPr txBox="1"/>
          <p:nvPr/>
        </p:nvSpPr>
        <p:spPr>
          <a:xfrm>
            <a:off x="131375" y="0"/>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2.</a:t>
            </a:r>
          </a:p>
        </p:txBody>
      </p:sp>
      <p:sp>
        <p:nvSpPr>
          <p:cNvPr id="8" name="CuadroTexto 7">
            <a:extLst>
              <a:ext uri="{FF2B5EF4-FFF2-40B4-BE49-F238E27FC236}">
                <a16:creationId xmlns:a16="http://schemas.microsoft.com/office/drawing/2014/main" xmlns="" id="{5CA83560-C844-45ED-90A7-8D8428AF10EE}"/>
              </a:ext>
            </a:extLst>
          </p:cNvPr>
          <p:cNvSpPr txBox="1"/>
          <p:nvPr/>
        </p:nvSpPr>
        <p:spPr>
          <a:xfrm>
            <a:off x="1045006" y="936010"/>
            <a:ext cx="5861318" cy="4985980"/>
          </a:xfrm>
          <a:prstGeom prst="rect">
            <a:avLst/>
          </a:prstGeom>
          <a:noFill/>
        </p:spPr>
        <p:txBody>
          <a:bodyPr wrap="square" rtlCol="0">
            <a:spAutoFit/>
          </a:bodyPr>
          <a:lstStyle/>
          <a:p>
            <a:r>
              <a:rPr lang="es-ES" b="1" dirty="0"/>
              <a:t>Recuerde: </a:t>
            </a:r>
          </a:p>
          <a:p>
            <a:pPr algn="just"/>
            <a:endParaRPr lang="es-ES" dirty="0"/>
          </a:p>
          <a:p>
            <a:pPr algn="just"/>
            <a:r>
              <a:rPr lang="es-ES" dirty="0"/>
              <a:t>En el relacionamiento con las entidades públicas, todas las personas tienen derecho a ser tratadas con respeto y dignidad. Asimismo, los ciudadanos deben tratar de forma respetuosa a los servidores públicos. (Artículo 15, Acuerdo 060 de 2001). </a:t>
            </a:r>
            <a:endParaRPr lang="es-CO" dirty="0"/>
          </a:p>
          <a:p>
            <a:pPr algn="just"/>
            <a:r>
              <a:rPr lang="es-ES" dirty="0"/>
              <a:t> </a:t>
            </a:r>
            <a:endParaRPr lang="es-CO" dirty="0"/>
          </a:p>
          <a:p>
            <a:pPr algn="just"/>
            <a:r>
              <a:rPr lang="es-ES" dirty="0"/>
              <a:t>Por ende, la entidad debe garantizar un sistema de turnos acorde con las necesidades del servicio y las nuevas tecnologías para una ordenada atención del público. (Numeral 6, artículo 7 Ley 1437 de 2011.9</a:t>
            </a:r>
            <a:endParaRPr lang="es-CO" dirty="0"/>
          </a:p>
          <a:p>
            <a:pPr algn="just"/>
            <a:r>
              <a:rPr lang="es-ES" dirty="0"/>
              <a:t> </a:t>
            </a:r>
            <a:endParaRPr lang="es-CO" dirty="0"/>
          </a:p>
          <a:p>
            <a:pPr algn="just"/>
            <a:r>
              <a:rPr lang="es-ES" dirty="0"/>
              <a:t>Finalmente. </a:t>
            </a:r>
            <a:r>
              <a:rPr lang="es-ES" b="1" i="1" dirty="0"/>
              <a:t>Toda persona tiene derecho a ser tratado con respeto y consideración, independientemente de la condición en la que se encuentre. (Numeral 5, artículo 5, Ley 1437 de 2011). </a:t>
            </a:r>
            <a:endParaRPr lang="es-CO" b="1" i="1" dirty="0"/>
          </a:p>
          <a:p>
            <a:endParaRPr lang="es-CO" sz="1200" dirty="0">
              <a:solidFill>
                <a:srgbClr val="3F65AA"/>
              </a:solidFill>
              <a:latin typeface="Arial" panose="020B0604020202020204" pitchFamily="34" charset="0"/>
              <a:cs typeface="Arial" panose="020B0604020202020204" pitchFamily="34" charset="0"/>
            </a:endParaRPr>
          </a:p>
        </p:txBody>
      </p:sp>
      <p:pic>
        <p:nvPicPr>
          <p:cNvPr id="5122" name="Picture 2" descr="https://www.mipuntodevista.com.mx/wp-content/uploads/2018/11/materia-discapacidad.jpg">
            <a:extLst>
              <a:ext uri="{FF2B5EF4-FFF2-40B4-BE49-F238E27FC236}">
                <a16:creationId xmlns:a16="http://schemas.microsoft.com/office/drawing/2014/main" xmlns="" id="{98752839-2F90-49F3-97A7-EB9C3CFE7E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5148" y="1165860"/>
            <a:ext cx="3881846" cy="38818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6306283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xmlns="" id="{5BF8DB2D-5C2C-D24B-AA58-65146138186D}"/>
              </a:ext>
            </a:extLst>
          </p:cNvPr>
          <p:cNvSpPr txBox="1"/>
          <p:nvPr/>
        </p:nvSpPr>
        <p:spPr>
          <a:xfrm>
            <a:off x="1182132" y="335699"/>
            <a:ext cx="5089648" cy="313932"/>
          </a:xfrm>
          <a:prstGeom prst="rect">
            <a:avLst/>
          </a:prstGeom>
          <a:noFill/>
        </p:spPr>
        <p:txBody>
          <a:bodyPr wrap="square" rtlCol="0">
            <a:spAutoFit/>
          </a:bodyPr>
          <a:lstStyle/>
          <a:p>
            <a:pPr>
              <a:lnSpc>
                <a:spcPct val="90000"/>
              </a:lnSpc>
              <a:spcBef>
                <a:spcPct val="0"/>
              </a:spcBef>
            </a:pPr>
            <a:r>
              <a:rPr lang="es-CO" sz="1600" b="1" dirty="0" smtClean="0">
                <a:solidFill>
                  <a:srgbClr val="436CB7"/>
                </a:solidFill>
                <a:latin typeface="Arial" panose="020B0604020202020204" pitchFamily="34" charset="0"/>
                <a:cs typeface="Arial" panose="020B0604020202020204" pitchFamily="34" charset="0"/>
              </a:rPr>
              <a:t>Atención Preferencial.</a:t>
            </a:r>
            <a:endParaRPr lang="es-CO" sz="3200" dirty="0">
              <a:solidFill>
                <a:srgbClr val="E43866"/>
              </a:solidFill>
              <a:latin typeface="Arial" panose="020B0604020202020204" pitchFamily="34" charset="0"/>
              <a:cs typeface="Arial" panose="020B0604020202020204" pitchFamily="34" charset="0"/>
            </a:endParaRPr>
          </a:p>
        </p:txBody>
      </p:sp>
      <p:grpSp>
        <p:nvGrpSpPr>
          <p:cNvPr id="9" name="Grupo 8">
            <a:extLst>
              <a:ext uri="{FF2B5EF4-FFF2-40B4-BE49-F238E27FC236}">
                <a16:creationId xmlns:a16="http://schemas.microsoft.com/office/drawing/2014/main" xmlns="" id="{58F61034-8642-4DBF-B279-60BBD8B8A1AC}"/>
              </a:ext>
            </a:extLst>
          </p:cNvPr>
          <p:cNvGrpSpPr/>
          <p:nvPr/>
        </p:nvGrpSpPr>
        <p:grpSpPr>
          <a:xfrm>
            <a:off x="677740" y="1540927"/>
            <a:ext cx="10796039" cy="5317073"/>
            <a:chOff x="677740" y="825080"/>
            <a:chExt cx="10796039" cy="5317073"/>
          </a:xfrm>
        </p:grpSpPr>
        <p:sp>
          <p:nvSpPr>
            <p:cNvPr id="51" name="CuadroTexto 50">
              <a:extLst>
                <a:ext uri="{FF2B5EF4-FFF2-40B4-BE49-F238E27FC236}">
                  <a16:creationId xmlns:a16="http://schemas.microsoft.com/office/drawing/2014/main" xmlns="" id="{7F0142F4-5BDE-4E4A-A26E-F72868C69803}"/>
                </a:ext>
              </a:extLst>
            </p:cNvPr>
            <p:cNvSpPr txBox="1"/>
            <p:nvPr/>
          </p:nvSpPr>
          <p:spPr>
            <a:xfrm>
              <a:off x="1359876" y="879174"/>
              <a:ext cx="10113903" cy="5262979"/>
            </a:xfrm>
            <a:prstGeom prst="rect">
              <a:avLst/>
            </a:prstGeom>
            <a:noFill/>
          </p:spPr>
          <p:txBody>
            <a:bodyPr wrap="square" rtlCol="0">
              <a:spAutoFit/>
            </a:bodyPr>
            <a:lstStyle/>
            <a:p>
              <a:pPr algn="just"/>
              <a:r>
                <a:rPr lang="es-CO" sz="1400" dirty="0">
                  <a:solidFill>
                    <a:srgbClr val="3F65AA"/>
                  </a:solidFill>
                  <a:latin typeface="Arial" panose="020B0604020202020204" pitchFamily="34" charset="0"/>
                  <a:cs typeface="Arial" panose="020B0604020202020204" pitchFamily="34" charset="0"/>
                </a:rPr>
                <a:t>Las autoridades deben dar atención prioritaria a las peticiones de los siguientes casos:</a:t>
              </a:r>
            </a:p>
            <a:p>
              <a:pPr algn="just"/>
              <a:endParaRPr lang="es-CO" sz="1400" dirty="0">
                <a:solidFill>
                  <a:srgbClr val="3F65AA"/>
                </a:solidFill>
                <a:latin typeface="Arial" panose="020B0604020202020204" pitchFamily="34" charset="0"/>
                <a:cs typeface="Arial" panose="020B0604020202020204" pitchFamily="34" charset="0"/>
              </a:endParaRPr>
            </a:p>
            <a:p>
              <a:pPr algn="just"/>
              <a:endParaRPr lang="es-ES" sz="1400" dirty="0">
                <a:solidFill>
                  <a:srgbClr val="3F65AA"/>
                </a:solidFill>
                <a:latin typeface="Arial" panose="020B0604020202020204" pitchFamily="34" charset="0"/>
                <a:cs typeface="Arial" panose="020B0604020202020204" pitchFamily="34" charset="0"/>
              </a:endParaRPr>
            </a:p>
            <a:p>
              <a:pPr algn="just"/>
              <a:r>
                <a:rPr lang="es-ES" sz="1400" dirty="0">
                  <a:solidFill>
                    <a:srgbClr val="3F65AA"/>
                  </a:solidFill>
                  <a:latin typeface="Arial" panose="020B0604020202020204" pitchFamily="34" charset="0"/>
                  <a:cs typeface="Arial" panose="020B0604020202020204" pitchFamily="34" charset="0"/>
                </a:rPr>
                <a:t>Reconocimiento de un derecho fundamental cuando deban ser resueltas para evitar un perjuicio irremediable al peticionario.</a:t>
              </a:r>
            </a:p>
            <a:p>
              <a:pPr algn="just"/>
              <a:endParaRPr lang="es-ES" sz="1400" dirty="0">
                <a:solidFill>
                  <a:srgbClr val="3F65AA"/>
                </a:solidFill>
                <a:latin typeface="Arial" panose="020B0604020202020204" pitchFamily="34" charset="0"/>
                <a:cs typeface="Arial" panose="020B0604020202020204" pitchFamily="34" charset="0"/>
              </a:endParaRPr>
            </a:p>
            <a:p>
              <a:pPr algn="just"/>
              <a:endParaRPr lang="es-ES" sz="1400" dirty="0">
                <a:solidFill>
                  <a:srgbClr val="3F65AA"/>
                </a:solidFill>
                <a:latin typeface="Arial" panose="020B0604020202020204" pitchFamily="34" charset="0"/>
                <a:cs typeface="Arial" panose="020B0604020202020204" pitchFamily="34" charset="0"/>
              </a:endParaRPr>
            </a:p>
            <a:p>
              <a:pPr algn="just"/>
              <a:r>
                <a:rPr lang="es-ES" sz="1400" dirty="0">
                  <a:solidFill>
                    <a:srgbClr val="3F65AA"/>
                  </a:solidFill>
                  <a:latin typeface="Arial" panose="020B0604020202020204" pitchFamily="34" charset="0"/>
                  <a:cs typeface="Arial" panose="020B0604020202020204" pitchFamily="34" charset="0"/>
                </a:rPr>
                <a:t>Cuando por razones de salud o de seguridad personal esté en peligro inminente la vida o la integridad del destinatario de la medida solicitada, la autoridad adoptará de inmediato las medidas de urgencia necesarias para conjurar dicho peligro, sin perjuicio del trámite que deba darse a la petición.</a:t>
              </a:r>
            </a:p>
            <a:p>
              <a:pPr algn="just"/>
              <a:endParaRPr lang="es-ES" sz="1400" dirty="0">
                <a:solidFill>
                  <a:srgbClr val="3F65AA"/>
                </a:solidFill>
                <a:latin typeface="Arial" panose="020B0604020202020204" pitchFamily="34" charset="0"/>
                <a:cs typeface="Arial" panose="020B0604020202020204" pitchFamily="34" charset="0"/>
              </a:endParaRPr>
            </a:p>
            <a:p>
              <a:pPr algn="just"/>
              <a:endParaRPr lang="es-ES" sz="1400" dirty="0">
                <a:solidFill>
                  <a:srgbClr val="3F65AA"/>
                </a:solidFill>
                <a:latin typeface="Arial" panose="020B0604020202020204" pitchFamily="34" charset="0"/>
                <a:cs typeface="Arial" panose="020B0604020202020204" pitchFamily="34" charset="0"/>
              </a:endParaRPr>
            </a:p>
            <a:p>
              <a:pPr algn="just"/>
              <a:r>
                <a:rPr lang="es-ES" sz="1400" dirty="0">
                  <a:solidFill>
                    <a:srgbClr val="3F65AA"/>
                  </a:solidFill>
                  <a:latin typeface="Arial" panose="020B0604020202020204" pitchFamily="34" charset="0"/>
                  <a:cs typeface="Arial" panose="020B0604020202020204" pitchFamily="34" charset="0"/>
                </a:rPr>
                <a:t>Si la petición la realiza un periodista, para el ejercicio de su actividad, se tramitará preferencialmente.</a:t>
              </a:r>
            </a:p>
            <a:p>
              <a:pPr algn="just"/>
              <a:endParaRPr lang="es-ES" sz="1400" dirty="0">
                <a:solidFill>
                  <a:srgbClr val="3F65AA"/>
                </a:solidFill>
                <a:latin typeface="Arial" panose="020B0604020202020204" pitchFamily="34" charset="0"/>
                <a:cs typeface="Arial" panose="020B0604020202020204" pitchFamily="34" charset="0"/>
              </a:endParaRPr>
            </a:p>
            <a:p>
              <a:pPr algn="just"/>
              <a:endParaRPr lang="es-ES" sz="1400" dirty="0">
                <a:solidFill>
                  <a:srgbClr val="3F65AA"/>
                </a:solidFill>
                <a:latin typeface="Arial" panose="020B0604020202020204" pitchFamily="34" charset="0"/>
                <a:cs typeface="Arial" panose="020B0604020202020204" pitchFamily="34" charset="0"/>
              </a:endParaRPr>
            </a:p>
            <a:p>
              <a:pPr algn="just"/>
              <a:r>
                <a:rPr lang="es-ES" sz="1400" dirty="0">
                  <a:solidFill>
                    <a:srgbClr val="3F65AA"/>
                  </a:solidFill>
                  <a:latin typeface="Arial" panose="020B0604020202020204" pitchFamily="34" charset="0"/>
                  <a:cs typeface="Arial" panose="020B0604020202020204" pitchFamily="34" charset="0"/>
                </a:rPr>
                <a:t>Los niños, niñas y adolescentes podrán presentar directamente solicitudes, quejas o reclamos en asuntos que se relacionen con su interés superior, su bienestar personal y su protección especial, las cuales tendrán prelación en el turno sobre cualquier otra.</a:t>
              </a:r>
              <a:endParaRPr lang="es-CO" sz="1400" dirty="0">
                <a:solidFill>
                  <a:srgbClr val="3F65AA"/>
                </a:solidFill>
                <a:latin typeface="Arial" panose="020B0604020202020204" pitchFamily="34" charset="0"/>
                <a:cs typeface="Arial" panose="020B0604020202020204" pitchFamily="34" charset="0"/>
              </a:endParaRPr>
            </a:p>
            <a:p>
              <a:pPr algn="just"/>
              <a:endParaRPr lang="es-CO" sz="1400" dirty="0">
                <a:solidFill>
                  <a:srgbClr val="3F65AA"/>
                </a:solidFill>
                <a:latin typeface="Arial" panose="020B0604020202020204" pitchFamily="34" charset="0"/>
                <a:cs typeface="Arial" panose="020B0604020202020204" pitchFamily="34" charset="0"/>
              </a:endParaRPr>
            </a:p>
            <a:p>
              <a:pPr algn="just"/>
              <a:endParaRPr lang="es-CO" sz="1400" dirty="0">
                <a:solidFill>
                  <a:srgbClr val="3F65AA"/>
                </a:solidFill>
                <a:latin typeface="Arial" panose="020B0604020202020204" pitchFamily="34" charset="0"/>
                <a:cs typeface="Arial" panose="020B0604020202020204" pitchFamily="34" charset="0"/>
              </a:endParaRPr>
            </a:p>
            <a:p>
              <a:pPr algn="just"/>
              <a:r>
                <a:rPr lang="es-ES" sz="1400" dirty="0">
                  <a:solidFill>
                    <a:srgbClr val="3F65AA"/>
                  </a:solidFill>
                  <a:latin typeface="Arial" panose="020B0604020202020204" pitchFamily="34" charset="0"/>
                  <a:cs typeface="Arial" panose="020B0604020202020204" pitchFamily="34" charset="0"/>
                </a:rPr>
                <a:t>Todas las entidades del Estado o particulares que cumplan funciones administrativas, para efectos de sus actividades de atención al público, establecerán mecanismos de atención preferencial a infantes, personas con algún tipo de discapacidad, mujeres gestantes, adulto mayor y veterano de la Fuerza Pública.</a:t>
              </a:r>
              <a:endParaRPr lang="es-CO" sz="1400" dirty="0">
                <a:solidFill>
                  <a:srgbClr val="3F65AA"/>
                </a:solidFill>
                <a:latin typeface="Arial" panose="020B0604020202020204" pitchFamily="34" charset="0"/>
                <a:cs typeface="Arial" panose="020B0604020202020204" pitchFamily="34" charset="0"/>
              </a:endParaRPr>
            </a:p>
            <a:p>
              <a:pPr algn="just"/>
              <a:endParaRPr lang="es-CO" sz="1400" dirty="0">
                <a:solidFill>
                  <a:srgbClr val="3F65AA"/>
                </a:solidFill>
                <a:latin typeface="Arial" panose="020B0604020202020204" pitchFamily="34" charset="0"/>
                <a:cs typeface="Arial" panose="020B0604020202020204" pitchFamily="34" charset="0"/>
              </a:endParaRPr>
            </a:p>
            <a:p>
              <a:pPr algn="just"/>
              <a:endParaRPr lang="es-CO" sz="1400" dirty="0">
                <a:solidFill>
                  <a:srgbClr val="3F65AA"/>
                </a:solidFill>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xmlns="" id="{F2F62F57-72AA-4E66-85CA-5F81D06776D5}"/>
                </a:ext>
              </a:extLst>
            </p:cNvPr>
            <p:cNvPicPr>
              <a:picLocks noChangeAspect="1"/>
            </p:cNvPicPr>
            <p:nvPr/>
          </p:nvPicPr>
          <p:blipFill>
            <a:blip r:embed="rId2"/>
            <a:stretch>
              <a:fillRect/>
            </a:stretch>
          </p:blipFill>
          <p:spPr>
            <a:xfrm>
              <a:off x="713458" y="1509578"/>
              <a:ext cx="681038" cy="714375"/>
            </a:xfrm>
            <a:prstGeom prst="rect">
              <a:avLst/>
            </a:prstGeom>
          </p:spPr>
        </p:pic>
        <p:pic>
          <p:nvPicPr>
            <p:cNvPr id="3" name="Imagen 2">
              <a:extLst>
                <a:ext uri="{FF2B5EF4-FFF2-40B4-BE49-F238E27FC236}">
                  <a16:creationId xmlns:a16="http://schemas.microsoft.com/office/drawing/2014/main" xmlns="" id="{F98EC6F8-5B47-4FA8-BAFE-0DB7BE53E3D6}"/>
                </a:ext>
              </a:extLst>
            </p:cNvPr>
            <p:cNvPicPr>
              <a:picLocks noChangeAspect="1"/>
            </p:cNvPicPr>
            <p:nvPr/>
          </p:nvPicPr>
          <p:blipFill>
            <a:blip r:embed="rId3"/>
            <a:stretch>
              <a:fillRect/>
            </a:stretch>
          </p:blipFill>
          <p:spPr>
            <a:xfrm>
              <a:off x="701552" y="2316598"/>
              <a:ext cx="704850" cy="723900"/>
            </a:xfrm>
            <a:prstGeom prst="rect">
              <a:avLst/>
            </a:prstGeom>
          </p:spPr>
        </p:pic>
        <p:pic>
          <p:nvPicPr>
            <p:cNvPr id="5" name="Imagen 4">
              <a:extLst>
                <a:ext uri="{FF2B5EF4-FFF2-40B4-BE49-F238E27FC236}">
                  <a16:creationId xmlns:a16="http://schemas.microsoft.com/office/drawing/2014/main" xmlns="" id="{A09807CF-11C3-4C30-B123-A9D8295C6B4F}"/>
                </a:ext>
              </a:extLst>
            </p:cNvPr>
            <p:cNvPicPr>
              <a:picLocks noChangeAspect="1"/>
            </p:cNvPicPr>
            <p:nvPr/>
          </p:nvPicPr>
          <p:blipFill>
            <a:blip r:embed="rId4"/>
            <a:stretch>
              <a:fillRect/>
            </a:stretch>
          </p:blipFill>
          <p:spPr>
            <a:xfrm>
              <a:off x="701552" y="825080"/>
              <a:ext cx="652463" cy="638175"/>
            </a:xfrm>
            <a:prstGeom prst="rect">
              <a:avLst/>
            </a:prstGeom>
          </p:spPr>
        </p:pic>
        <p:pic>
          <p:nvPicPr>
            <p:cNvPr id="6" name="Imagen 5">
              <a:extLst>
                <a:ext uri="{FF2B5EF4-FFF2-40B4-BE49-F238E27FC236}">
                  <a16:creationId xmlns:a16="http://schemas.microsoft.com/office/drawing/2014/main" xmlns="" id="{EF8B7AA4-1BBE-4BDE-A85E-72FE3FA44CD9}"/>
                </a:ext>
              </a:extLst>
            </p:cNvPr>
            <p:cNvPicPr>
              <a:picLocks noChangeAspect="1"/>
            </p:cNvPicPr>
            <p:nvPr/>
          </p:nvPicPr>
          <p:blipFill>
            <a:blip r:embed="rId5"/>
            <a:stretch>
              <a:fillRect/>
            </a:stretch>
          </p:blipFill>
          <p:spPr>
            <a:xfrm>
              <a:off x="713458" y="3133143"/>
              <a:ext cx="676275" cy="666750"/>
            </a:xfrm>
            <a:prstGeom prst="rect">
              <a:avLst/>
            </a:prstGeom>
          </p:spPr>
        </p:pic>
        <p:pic>
          <p:nvPicPr>
            <p:cNvPr id="7" name="Imagen 6">
              <a:extLst>
                <a:ext uri="{FF2B5EF4-FFF2-40B4-BE49-F238E27FC236}">
                  <a16:creationId xmlns:a16="http://schemas.microsoft.com/office/drawing/2014/main" xmlns="" id="{036E233D-1C93-414D-99DA-A8A0BEA1D1E4}"/>
                </a:ext>
              </a:extLst>
            </p:cNvPr>
            <p:cNvPicPr>
              <a:picLocks noChangeAspect="1"/>
            </p:cNvPicPr>
            <p:nvPr/>
          </p:nvPicPr>
          <p:blipFill>
            <a:blip r:embed="rId6"/>
            <a:stretch>
              <a:fillRect/>
            </a:stretch>
          </p:blipFill>
          <p:spPr>
            <a:xfrm>
              <a:off x="718221" y="3994121"/>
              <a:ext cx="676275" cy="824726"/>
            </a:xfrm>
            <a:prstGeom prst="rect">
              <a:avLst/>
            </a:prstGeom>
          </p:spPr>
        </p:pic>
        <p:pic>
          <p:nvPicPr>
            <p:cNvPr id="8" name="Imagen 7">
              <a:extLst>
                <a:ext uri="{FF2B5EF4-FFF2-40B4-BE49-F238E27FC236}">
                  <a16:creationId xmlns:a16="http://schemas.microsoft.com/office/drawing/2014/main" xmlns="" id="{8169466C-B3AE-46AA-B2BD-516F8367176B}"/>
                </a:ext>
              </a:extLst>
            </p:cNvPr>
            <p:cNvPicPr>
              <a:picLocks noChangeAspect="1"/>
            </p:cNvPicPr>
            <p:nvPr/>
          </p:nvPicPr>
          <p:blipFill>
            <a:blip r:embed="rId7"/>
            <a:stretch>
              <a:fillRect/>
            </a:stretch>
          </p:blipFill>
          <p:spPr>
            <a:xfrm>
              <a:off x="677740" y="5139753"/>
              <a:ext cx="676275" cy="685800"/>
            </a:xfrm>
            <a:prstGeom prst="rect">
              <a:avLst/>
            </a:prstGeom>
          </p:spPr>
        </p:pic>
      </p:grpSp>
      <p:sp>
        <p:nvSpPr>
          <p:cNvPr id="13" name="Rectángulo 12">
            <a:extLst>
              <a:ext uri="{FF2B5EF4-FFF2-40B4-BE49-F238E27FC236}">
                <a16:creationId xmlns:a16="http://schemas.microsoft.com/office/drawing/2014/main" xmlns="" id="{F21BEE7C-5577-CA4F-A187-CF1AB4A0B577}"/>
              </a:ext>
            </a:extLst>
          </p:cNvPr>
          <p:cNvSpPr/>
          <p:nvPr/>
        </p:nvSpPr>
        <p:spPr>
          <a:xfrm>
            <a:off x="0" y="-30147"/>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4" name="CuadroTexto 13">
            <a:extLst>
              <a:ext uri="{FF2B5EF4-FFF2-40B4-BE49-F238E27FC236}">
                <a16:creationId xmlns:a16="http://schemas.microsoft.com/office/drawing/2014/main" xmlns="" id="{72BE683C-05D3-B849-A65B-BA73D598E378}"/>
              </a:ext>
            </a:extLst>
          </p:cNvPr>
          <p:cNvSpPr txBox="1"/>
          <p:nvPr/>
        </p:nvSpPr>
        <p:spPr>
          <a:xfrm>
            <a:off x="131375" y="0"/>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2.</a:t>
            </a:r>
          </a:p>
        </p:txBody>
      </p:sp>
      <p:pic>
        <p:nvPicPr>
          <p:cNvPr id="16" name="Imagen 15" descr="C:\Users\LIDER SAC\Downloads\LOGO EDUCACION.jpg"/>
          <p:cNvPicPr/>
          <p:nvPr/>
        </p:nvPicPr>
        <p:blipFill>
          <a:blip r:embed="rId8">
            <a:extLst>
              <a:ext uri="{28A0092B-C50C-407E-A947-70E740481C1C}">
                <a14:useLocalDpi xmlns:a14="http://schemas.microsoft.com/office/drawing/2010/main" val="0"/>
              </a:ext>
            </a:extLst>
          </a:blip>
          <a:srcRect/>
          <a:stretch>
            <a:fillRect/>
          </a:stretch>
        </p:blipFill>
        <p:spPr bwMode="auto">
          <a:xfrm>
            <a:off x="10333566" y="0"/>
            <a:ext cx="1858434" cy="1625600"/>
          </a:xfrm>
          <a:prstGeom prst="rect">
            <a:avLst/>
          </a:prstGeom>
          <a:noFill/>
          <a:ln>
            <a:noFill/>
          </a:ln>
        </p:spPr>
      </p:pic>
    </p:spTree>
    <p:extLst>
      <p:ext uri="{BB962C8B-B14F-4D97-AF65-F5344CB8AC3E}">
        <p14:creationId xmlns:p14="http://schemas.microsoft.com/office/powerpoint/2010/main" val="12454020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EC700C3C-0BF3-5544-9382-A5B9BB82E3A1}"/>
              </a:ext>
            </a:extLst>
          </p:cNvPr>
          <p:cNvSpPr txBox="1"/>
          <p:nvPr/>
        </p:nvSpPr>
        <p:spPr>
          <a:xfrm>
            <a:off x="4396940" y="775305"/>
            <a:ext cx="1653203" cy="2215991"/>
          </a:xfrm>
          <a:prstGeom prst="rect">
            <a:avLst/>
          </a:prstGeom>
          <a:noFill/>
        </p:spPr>
        <p:txBody>
          <a:bodyPr wrap="square" rtlCol="0">
            <a:spAutoFit/>
          </a:bodyPr>
          <a:lstStyle/>
          <a:p>
            <a:r>
              <a:rPr lang="es-CO" sz="13800" b="1" dirty="0">
                <a:solidFill>
                  <a:srgbClr val="3F65AA"/>
                </a:solidFill>
                <a:latin typeface="Arial" panose="020B0604020202020204" pitchFamily="34" charset="0"/>
                <a:cs typeface="Arial" panose="020B0604020202020204" pitchFamily="34" charset="0"/>
              </a:rPr>
              <a:t>3.</a:t>
            </a:r>
          </a:p>
        </p:txBody>
      </p:sp>
      <p:sp>
        <p:nvSpPr>
          <p:cNvPr id="26" name="CuadroTexto 25">
            <a:extLst>
              <a:ext uri="{FF2B5EF4-FFF2-40B4-BE49-F238E27FC236}">
                <a16:creationId xmlns:a16="http://schemas.microsoft.com/office/drawing/2014/main" xmlns="" id="{D4211EAE-0013-F941-8237-E6E2EB02C1EB}"/>
              </a:ext>
            </a:extLst>
          </p:cNvPr>
          <p:cNvSpPr txBox="1"/>
          <p:nvPr/>
        </p:nvSpPr>
        <p:spPr>
          <a:xfrm>
            <a:off x="2488124" y="2714297"/>
            <a:ext cx="3494664" cy="276999"/>
          </a:xfrm>
          <a:prstGeom prst="rect">
            <a:avLst/>
          </a:prstGeom>
          <a:noFill/>
        </p:spPr>
        <p:txBody>
          <a:bodyPr wrap="square" rtlCol="0">
            <a:spAutoFit/>
          </a:bodyPr>
          <a:lstStyle/>
          <a:p>
            <a:pPr algn="r"/>
            <a:r>
              <a:rPr lang="es-CO" sz="1200" dirty="0">
                <a:solidFill>
                  <a:srgbClr val="3F65AA"/>
                </a:solidFill>
                <a:latin typeface="Arial" panose="020B0604020202020204" pitchFamily="34" charset="0"/>
                <a:cs typeface="Arial" panose="020B0604020202020204" pitchFamily="34" charset="0"/>
              </a:rPr>
              <a:t>ATRIBUTOS DE SERVICIO</a:t>
            </a:r>
          </a:p>
        </p:txBody>
      </p:sp>
      <p:sp>
        <p:nvSpPr>
          <p:cNvPr id="34" name="CuadroTexto 33">
            <a:extLst>
              <a:ext uri="{FF2B5EF4-FFF2-40B4-BE49-F238E27FC236}">
                <a16:creationId xmlns:a16="http://schemas.microsoft.com/office/drawing/2014/main" xmlns="" id="{CF0A85E7-F503-CA46-87E1-DCD887D04A46}"/>
              </a:ext>
            </a:extLst>
          </p:cNvPr>
          <p:cNvSpPr txBox="1"/>
          <p:nvPr/>
        </p:nvSpPr>
        <p:spPr>
          <a:xfrm>
            <a:off x="6141858" y="935602"/>
            <a:ext cx="5622208" cy="6724918"/>
          </a:xfrm>
          <a:prstGeom prst="rect">
            <a:avLst/>
          </a:prstGeom>
          <a:noFill/>
        </p:spPr>
        <p:txBody>
          <a:bodyPr wrap="square" rtlCol="0">
            <a:spAutoFit/>
          </a:bodyPr>
          <a:lstStyle/>
          <a:p>
            <a:r>
              <a:rPr lang="es-CO" sz="1400" b="1" dirty="0"/>
              <a:t>Para que el servicio sea de calidad, debe tener las siguientes características o atributos:</a:t>
            </a:r>
          </a:p>
          <a:p>
            <a:endParaRPr lang="es-CO" sz="1400" dirty="0"/>
          </a:p>
          <a:p>
            <a:pPr lvl="0"/>
            <a:r>
              <a:rPr lang="es-CO" sz="1400" b="1" i="1" dirty="0"/>
              <a:t>Respetuoso</a:t>
            </a:r>
            <a:r>
              <a:rPr lang="es-CO" sz="1400" dirty="0"/>
              <a:t>: reconocer a todas las personas y valorarlas sin desconocer sus diferencias. Amable: ser gentil, cortés, agradable y servicial en la interacción con los demás.</a:t>
            </a:r>
          </a:p>
          <a:p>
            <a:pPr lvl="0"/>
            <a:endParaRPr lang="es-CO" sz="1400" dirty="0"/>
          </a:p>
          <a:p>
            <a:pPr lvl="0"/>
            <a:r>
              <a:rPr lang="es-CO" sz="1400" b="1" i="1" dirty="0"/>
              <a:t>Confiable</a:t>
            </a:r>
            <a:r>
              <a:rPr lang="es-CO" sz="1400" dirty="0"/>
              <a:t>: las respuestas y resultados deben ser certeras, basadas en normas y procedimientos. </a:t>
            </a:r>
          </a:p>
          <a:p>
            <a:pPr lvl="0"/>
            <a:endParaRPr lang="es-CO" sz="1400" dirty="0"/>
          </a:p>
          <a:p>
            <a:pPr lvl="0"/>
            <a:r>
              <a:rPr lang="es-CO" sz="1400" b="1" i="1" dirty="0"/>
              <a:t>Empático</a:t>
            </a:r>
            <a:r>
              <a:rPr lang="es-CO" sz="1400" dirty="0"/>
              <a:t>: comprender al otro permite ponerse en su lugar y entender sus necesidades o inquietudes con mayor precisión. Incluyente: el servicio debe ser de la misma calidad para todos los ciudadanos, al reconocer y respetar la diversidad de todas las personas. </a:t>
            </a:r>
          </a:p>
          <a:p>
            <a:pPr lvl="0"/>
            <a:endParaRPr lang="es-CO" sz="1400" dirty="0"/>
          </a:p>
          <a:p>
            <a:pPr lvl="0"/>
            <a:r>
              <a:rPr lang="es-CO" sz="1400" b="1" i="1" dirty="0"/>
              <a:t>Oportuno</a:t>
            </a:r>
            <a:r>
              <a:rPr lang="es-CO" sz="1400" dirty="0"/>
              <a:t>: todas las respuestas o resultados deben darse en el momento adecuado, y cumplir los términos acordados con el ciudadano. </a:t>
            </a:r>
          </a:p>
          <a:p>
            <a:pPr lvl="0"/>
            <a:r>
              <a:rPr lang="es-CO" sz="1400" dirty="0"/>
              <a:t>Efectivo: el proceso de servicio debe resolver exactamente lo requerido por el ciudadano. </a:t>
            </a:r>
          </a:p>
          <a:p>
            <a:pPr lvl="0"/>
            <a:endParaRPr lang="es-CO" sz="1400" dirty="0"/>
          </a:p>
          <a:p>
            <a:r>
              <a:rPr lang="es-CO" sz="1400" b="1" i="1" dirty="0"/>
              <a:t>Innovador</a:t>
            </a:r>
            <a:r>
              <a:rPr lang="es-CO" sz="1400" dirty="0"/>
              <a:t>: la gestión de servicio cambia y se debe reinventar de acuerdo con las necesidades de las personas, los desarrollos tecnológicos y de las experiencias de servicio de la entidad.</a:t>
            </a:r>
          </a:p>
          <a:p>
            <a:pPr lvl="0"/>
            <a:endParaRPr lang="es-CO" dirty="0"/>
          </a:p>
          <a:p>
            <a:pPr lvl="0"/>
            <a:endParaRPr lang="es-CO" sz="1600" dirty="0">
              <a:solidFill>
                <a:schemeClr val="bg1"/>
              </a:solidFill>
            </a:endParaRPr>
          </a:p>
          <a:p>
            <a:endParaRPr lang="es-CO" sz="1600" dirty="0">
              <a:solidFill>
                <a:schemeClr val="bg1"/>
              </a:solidFill>
            </a:endParaRPr>
          </a:p>
          <a:p>
            <a:pPr algn="just"/>
            <a:r>
              <a:rPr lang="es-CO" sz="1600" dirty="0">
                <a:solidFill>
                  <a:schemeClr val="bg1"/>
                </a:solidFill>
              </a:rPr>
              <a:t> </a:t>
            </a:r>
          </a:p>
          <a:p>
            <a:pPr lvl="0"/>
            <a:endParaRPr lang="es-CO" sz="1600" dirty="0">
              <a:solidFill>
                <a:schemeClr val="bg1"/>
              </a:solidFill>
            </a:endParaRPr>
          </a:p>
          <a:p>
            <a:endParaRPr lang="es-ES" sz="1600" dirty="0">
              <a:solidFill>
                <a:schemeClr val="bg1"/>
              </a:solidFill>
            </a:endParaRPr>
          </a:p>
          <a:p>
            <a:pPr algn="just"/>
            <a:endParaRPr lang="es-CO" sz="1100" dirty="0"/>
          </a:p>
        </p:txBody>
      </p:sp>
      <p:pic>
        <p:nvPicPr>
          <p:cNvPr id="8194" name="Picture 2" descr="Resultado de imagen para check list">
            <a:extLst>
              <a:ext uri="{FF2B5EF4-FFF2-40B4-BE49-F238E27FC236}">
                <a16:creationId xmlns:a16="http://schemas.microsoft.com/office/drawing/2014/main" xmlns="" id="{601126BF-8BA1-4D7E-9C22-35DBBDA3F1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7027" y="2991296"/>
            <a:ext cx="3138750" cy="32882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509143"/>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ángulo 49">
            <a:extLst>
              <a:ext uri="{FF2B5EF4-FFF2-40B4-BE49-F238E27FC236}">
                <a16:creationId xmlns:a16="http://schemas.microsoft.com/office/drawing/2014/main" xmlns="" id="{B849A813-B92F-414A-9F55-A1D79C8643D7}"/>
              </a:ext>
            </a:extLst>
          </p:cNvPr>
          <p:cNvSpPr/>
          <p:nvPr/>
        </p:nvSpPr>
        <p:spPr>
          <a:xfrm>
            <a:off x="489021" y="1000233"/>
            <a:ext cx="5046112" cy="5409276"/>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7" name="Rectángulo 6">
            <a:extLst>
              <a:ext uri="{FF2B5EF4-FFF2-40B4-BE49-F238E27FC236}">
                <a16:creationId xmlns:a16="http://schemas.microsoft.com/office/drawing/2014/main" xmlns=""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6" name="CuadroTexto 5">
            <a:extLst>
              <a:ext uri="{FF2B5EF4-FFF2-40B4-BE49-F238E27FC236}">
                <a16:creationId xmlns:a16="http://schemas.microsoft.com/office/drawing/2014/main" xmlns="" id="{5AE70879-AFC8-A94A-AFFB-906B9BFC2723}"/>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3.</a:t>
            </a:r>
          </a:p>
        </p:txBody>
      </p:sp>
      <p:sp>
        <p:nvSpPr>
          <p:cNvPr id="15" name="CuadroTexto 14">
            <a:extLst>
              <a:ext uri="{FF2B5EF4-FFF2-40B4-BE49-F238E27FC236}">
                <a16:creationId xmlns:a16="http://schemas.microsoft.com/office/drawing/2014/main" xmlns="" id="{5BF8DB2D-5C2C-D24B-AA58-65146138186D}"/>
              </a:ext>
            </a:extLst>
          </p:cNvPr>
          <p:cNvSpPr txBox="1"/>
          <p:nvPr/>
        </p:nvSpPr>
        <p:spPr>
          <a:xfrm>
            <a:off x="829733" y="99690"/>
            <a:ext cx="5217040" cy="830997"/>
          </a:xfrm>
          <a:prstGeom prst="rect">
            <a:avLst/>
          </a:prstGeom>
          <a:noFill/>
        </p:spPr>
        <p:txBody>
          <a:bodyPr wrap="square" rtlCol="0">
            <a:spAutoFit/>
          </a:bodyPr>
          <a:lstStyle/>
          <a:p>
            <a:r>
              <a:rPr lang="es-CO" sz="1600" b="1" dirty="0">
                <a:solidFill>
                  <a:srgbClr val="3F65AA"/>
                </a:solidFill>
                <a:latin typeface="Arial" panose="020B0604020202020204" pitchFamily="34" charset="0"/>
                <a:cs typeface="Arial" panose="020B0604020202020204" pitchFamily="34" charset="0"/>
              </a:rPr>
              <a:t>¿Qué elementos básicos se deben tener en cuenta en la comunicación con la ciudadanía?</a:t>
            </a:r>
          </a:p>
          <a:p>
            <a:endParaRPr lang="es-CO" sz="1600" b="1" dirty="0">
              <a:solidFill>
                <a:srgbClr val="3F65AA"/>
              </a:solidFill>
              <a:latin typeface="Arial" panose="020B0604020202020204" pitchFamily="34" charset="0"/>
              <a:cs typeface="Arial" panose="020B0604020202020204" pitchFamily="34" charset="0"/>
            </a:endParaRPr>
          </a:p>
        </p:txBody>
      </p:sp>
      <p:sp>
        <p:nvSpPr>
          <p:cNvPr id="26" name="CuadroTexto 25">
            <a:extLst>
              <a:ext uri="{FF2B5EF4-FFF2-40B4-BE49-F238E27FC236}">
                <a16:creationId xmlns:a16="http://schemas.microsoft.com/office/drawing/2014/main" xmlns="" id="{D4211EAE-0013-F941-8237-E6E2EB02C1EB}"/>
              </a:ext>
            </a:extLst>
          </p:cNvPr>
          <p:cNvSpPr txBox="1"/>
          <p:nvPr/>
        </p:nvSpPr>
        <p:spPr>
          <a:xfrm>
            <a:off x="414866" y="1583568"/>
            <a:ext cx="4993157" cy="5116785"/>
          </a:xfrm>
          <a:prstGeom prst="rect">
            <a:avLst/>
          </a:prstGeom>
          <a:noFill/>
        </p:spPr>
        <p:txBody>
          <a:bodyPr wrap="square" rtlCol="0">
            <a:spAutoFit/>
          </a:bodyPr>
          <a:lstStyle/>
          <a:p>
            <a:pPr marL="285750" lvl="0" indent="-285750" algn="just">
              <a:buFont typeface="Arial" panose="020B0604020202020204" pitchFamily="34" charset="0"/>
              <a:buChar char="•"/>
            </a:pPr>
            <a:r>
              <a:rPr lang="es-CO" sz="1600" dirty="0">
                <a:solidFill>
                  <a:schemeClr val="bg1"/>
                </a:solidFill>
              </a:rPr>
              <a:t>Deje hablar. Si está hablando todo el tiempo, no puede escuchar al otro. </a:t>
            </a:r>
          </a:p>
          <a:p>
            <a:pPr marL="285750" lvl="0" indent="-285750" algn="just">
              <a:buFont typeface="Arial" panose="020B0604020202020204" pitchFamily="34" charset="0"/>
              <a:buChar char="•"/>
            </a:pPr>
            <a:endParaRPr lang="es-CO" sz="1600" dirty="0">
              <a:solidFill>
                <a:schemeClr val="bg1"/>
              </a:solidFill>
            </a:endParaRPr>
          </a:p>
          <a:p>
            <a:pPr marL="285750" lvl="0" indent="-285750" algn="just">
              <a:buFont typeface="Arial" panose="020B0604020202020204" pitchFamily="34" charset="0"/>
              <a:buChar char="•"/>
            </a:pPr>
            <a:r>
              <a:rPr lang="es-CO" sz="1600" dirty="0">
                <a:solidFill>
                  <a:schemeClr val="bg1"/>
                </a:solidFill>
              </a:rPr>
              <a:t>Logre que el interlocutor sienta confianza. Hay que ayudar a la persona a que se sienta libre de expresarse; para conseguirlo, mírelo a los ojos, asiente con la cabeza mientras escucha, concéntrese en el problema o solicitud que la persona plantea e intente ponerse en su lugar. </a:t>
            </a:r>
          </a:p>
          <a:p>
            <a:pPr marL="285750" lvl="0" indent="-285750" algn="just">
              <a:buFont typeface="Arial" panose="020B0604020202020204" pitchFamily="34" charset="0"/>
              <a:buChar char="•"/>
            </a:pPr>
            <a:endParaRPr lang="es-CO" sz="1600" dirty="0">
              <a:solidFill>
                <a:schemeClr val="bg1"/>
              </a:solidFill>
            </a:endParaRPr>
          </a:p>
          <a:p>
            <a:pPr marL="285750" lvl="0" indent="-285750" algn="just">
              <a:buFont typeface="Arial" panose="020B0604020202020204" pitchFamily="34" charset="0"/>
              <a:buChar char="•"/>
            </a:pPr>
            <a:r>
              <a:rPr lang="es-CO" sz="1600" dirty="0">
                <a:solidFill>
                  <a:schemeClr val="bg1"/>
                </a:solidFill>
              </a:rPr>
              <a:t>Demuestre al interlocutor que está dispuesto a escucharle, al manifestarle claramente su interés; que lo hace para tratar de entender y no para oponerse. </a:t>
            </a:r>
          </a:p>
          <a:p>
            <a:pPr marL="285750" lvl="0" indent="-285750" algn="just">
              <a:buFont typeface="Arial" panose="020B0604020202020204" pitchFamily="34" charset="0"/>
              <a:buChar char="•"/>
            </a:pPr>
            <a:r>
              <a:rPr lang="es-CO" sz="1600" dirty="0">
                <a:solidFill>
                  <a:schemeClr val="bg1"/>
                </a:solidFill>
              </a:rPr>
              <a:t>Elimine distracciones (celulares, llamadas telefónicas, puertas abiertas, etc.). </a:t>
            </a:r>
          </a:p>
          <a:p>
            <a:pPr marL="285750" lvl="0" indent="-285750" algn="just">
              <a:buFont typeface="Arial" panose="020B0604020202020204" pitchFamily="34" charset="0"/>
              <a:buChar char="•"/>
            </a:pPr>
            <a:endParaRPr lang="es-CO" sz="1600" dirty="0">
              <a:solidFill>
                <a:schemeClr val="bg1"/>
              </a:solidFill>
            </a:endParaRPr>
          </a:p>
          <a:p>
            <a:pPr marL="285750" lvl="0" indent="-285750" algn="just">
              <a:buFont typeface="Arial" panose="020B0604020202020204" pitchFamily="34" charset="0"/>
              <a:buChar char="•"/>
            </a:pPr>
            <a:r>
              <a:rPr lang="es-CO" sz="1600" dirty="0">
                <a:solidFill>
                  <a:schemeClr val="bg1"/>
                </a:solidFill>
              </a:rPr>
              <a:t>Sea paciente, no interrumpa y tómese el tiempo necesario.</a:t>
            </a:r>
          </a:p>
          <a:p>
            <a:pPr lvl="0"/>
            <a:endParaRPr lang="es-CO" sz="1400" dirty="0">
              <a:solidFill>
                <a:schemeClr val="bg1"/>
              </a:solidFill>
            </a:endParaRPr>
          </a:p>
          <a:p>
            <a:pPr lvl="0"/>
            <a:endParaRPr lang="es-CO" sz="1400" dirty="0">
              <a:solidFill>
                <a:schemeClr val="bg1"/>
              </a:solidFill>
            </a:endParaRPr>
          </a:p>
          <a:p>
            <a:endParaRPr lang="es-CO" sz="1050" dirty="0">
              <a:solidFill>
                <a:schemeClr val="bg1"/>
              </a:solidFill>
              <a:latin typeface="Arial" panose="020B0604020202020204" pitchFamily="34" charset="0"/>
              <a:cs typeface="Arial" panose="020B0604020202020204" pitchFamily="34" charset="0"/>
            </a:endParaRPr>
          </a:p>
        </p:txBody>
      </p:sp>
      <p:sp>
        <p:nvSpPr>
          <p:cNvPr id="38" name="Rectángulo 37">
            <a:extLst>
              <a:ext uri="{FF2B5EF4-FFF2-40B4-BE49-F238E27FC236}">
                <a16:creationId xmlns:a16="http://schemas.microsoft.com/office/drawing/2014/main" xmlns="" id="{CE59B21F-37D6-4F2B-9215-0175E7342E56}"/>
              </a:ext>
            </a:extLst>
          </p:cNvPr>
          <p:cNvSpPr/>
          <p:nvPr/>
        </p:nvSpPr>
        <p:spPr>
          <a:xfrm>
            <a:off x="6334480" y="1000233"/>
            <a:ext cx="5185955" cy="5409276"/>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s-CO" sz="1600" dirty="0">
                <a:solidFill>
                  <a:schemeClr val="bg1"/>
                </a:solidFill>
              </a:rPr>
              <a:t>Conduzca la conversación sin interrumpirla; para ello suele ser útil resumir, preguntar y parafrasear. </a:t>
            </a:r>
          </a:p>
          <a:p>
            <a:pPr marL="285750" lvl="0" indent="-285750" algn="just">
              <a:buFont typeface="Arial" panose="020B0604020202020204" pitchFamily="34" charset="0"/>
              <a:buChar char="•"/>
            </a:pPr>
            <a:endParaRPr lang="es-CO" sz="1600" dirty="0">
              <a:solidFill>
                <a:schemeClr val="bg1"/>
              </a:solidFill>
            </a:endParaRPr>
          </a:p>
          <a:p>
            <a:pPr marL="285750" lvl="0" indent="-285750" algn="just">
              <a:buFont typeface="Arial" panose="020B0604020202020204" pitchFamily="34" charset="0"/>
              <a:buChar char="•"/>
            </a:pPr>
            <a:r>
              <a:rPr lang="es-CO" sz="1600" dirty="0">
                <a:solidFill>
                  <a:schemeClr val="bg1"/>
                </a:solidFill>
              </a:rPr>
              <a:t>Domine sus emociones; una persona enojada siempre malinterpreta las palabras. </a:t>
            </a:r>
          </a:p>
          <a:p>
            <a:pPr marL="285750" lvl="0" indent="-285750" algn="just">
              <a:buFont typeface="Arial" panose="020B0604020202020204" pitchFamily="34" charset="0"/>
              <a:buChar char="•"/>
            </a:pPr>
            <a:endParaRPr lang="es-CO" sz="1600" dirty="0">
              <a:solidFill>
                <a:schemeClr val="bg1"/>
              </a:solidFill>
            </a:endParaRPr>
          </a:p>
          <a:p>
            <a:pPr marL="285750" lvl="0" indent="-285750" algn="just">
              <a:buFont typeface="Arial" panose="020B0604020202020204" pitchFamily="34" charset="0"/>
              <a:buChar char="•"/>
            </a:pPr>
            <a:r>
              <a:rPr lang="es-CO" sz="1600" dirty="0">
                <a:solidFill>
                  <a:schemeClr val="bg1"/>
                </a:solidFill>
              </a:rPr>
              <a:t>Evite criticar y argumentar en exceso, ya que esto pondría a nuestro interlocutor a la defensiva y probablemente lo conduciría a que se enoje o no se exprese. </a:t>
            </a:r>
          </a:p>
          <a:p>
            <a:pPr marL="285750" lvl="0" indent="-285750" algn="just">
              <a:buFont typeface="Arial" panose="020B0604020202020204" pitchFamily="34" charset="0"/>
              <a:buChar char="•"/>
            </a:pPr>
            <a:endParaRPr lang="es-CO" sz="1600" dirty="0">
              <a:solidFill>
                <a:schemeClr val="bg1"/>
              </a:solidFill>
            </a:endParaRPr>
          </a:p>
          <a:p>
            <a:pPr marL="285750" lvl="0" indent="-285750" algn="just">
              <a:buFont typeface="Arial" panose="020B0604020202020204" pitchFamily="34" charset="0"/>
              <a:buChar char="•"/>
            </a:pPr>
            <a:r>
              <a:rPr lang="es-CO" sz="1600" dirty="0">
                <a:solidFill>
                  <a:schemeClr val="bg1"/>
                </a:solidFill>
              </a:rPr>
              <a:t>Pregunte cuanto sea necesario, además de demostrar que está escuchando, le ayudará a desarrollar sus puntos de vista con mayor amplitud. </a:t>
            </a:r>
          </a:p>
          <a:p>
            <a:pPr marL="285750" lvl="0" indent="-285750" algn="just">
              <a:buFont typeface="Arial" panose="020B0604020202020204" pitchFamily="34" charset="0"/>
              <a:buChar char="•"/>
            </a:pPr>
            <a:r>
              <a:rPr lang="es-CO" sz="1600" dirty="0">
                <a:solidFill>
                  <a:schemeClr val="bg1"/>
                </a:solidFill>
              </a:rPr>
              <a:t>Utilice un lenguaje claro, sencillo, que le permita entender al interlocutor que están en el mismo nivel de comunicación y comprensión. </a:t>
            </a:r>
          </a:p>
          <a:p>
            <a:pPr algn="ctr"/>
            <a:endParaRPr lang="es-CO" dirty="0">
              <a:latin typeface="Arial" panose="020B0604020202020204" pitchFamily="34" charset="0"/>
            </a:endParaRPr>
          </a:p>
        </p:txBody>
      </p:sp>
    </p:spTree>
    <p:extLst>
      <p:ext uri="{BB962C8B-B14F-4D97-AF65-F5344CB8AC3E}">
        <p14:creationId xmlns:p14="http://schemas.microsoft.com/office/powerpoint/2010/main" val="1906695187"/>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6" name="CuadroTexto 5">
            <a:extLst>
              <a:ext uri="{FF2B5EF4-FFF2-40B4-BE49-F238E27FC236}">
                <a16:creationId xmlns:a16="http://schemas.microsoft.com/office/drawing/2014/main" xmlns="" id="{5AE70879-AFC8-A94A-AFFB-906B9BFC2723}"/>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3.</a:t>
            </a:r>
          </a:p>
        </p:txBody>
      </p:sp>
      <p:sp>
        <p:nvSpPr>
          <p:cNvPr id="15" name="CuadroTexto 14">
            <a:extLst>
              <a:ext uri="{FF2B5EF4-FFF2-40B4-BE49-F238E27FC236}">
                <a16:creationId xmlns:a16="http://schemas.microsoft.com/office/drawing/2014/main" xmlns="" id="{5BF8DB2D-5C2C-D24B-AA58-65146138186D}"/>
              </a:ext>
            </a:extLst>
          </p:cNvPr>
          <p:cNvSpPr txBox="1"/>
          <p:nvPr/>
        </p:nvSpPr>
        <p:spPr>
          <a:xfrm>
            <a:off x="918774" y="153254"/>
            <a:ext cx="5418232" cy="584775"/>
          </a:xfrm>
          <a:prstGeom prst="rect">
            <a:avLst/>
          </a:prstGeom>
          <a:noFill/>
        </p:spPr>
        <p:txBody>
          <a:bodyPr wrap="square" rtlCol="0">
            <a:spAutoFit/>
          </a:bodyPr>
          <a:lstStyle/>
          <a:p>
            <a:r>
              <a:rPr lang="es-CO" sz="1600" b="1" dirty="0">
                <a:solidFill>
                  <a:srgbClr val="3F65AA"/>
                </a:solidFill>
                <a:latin typeface="Arial" panose="020B0604020202020204" pitchFamily="34" charset="0"/>
                <a:cs typeface="Arial" panose="020B0604020202020204" pitchFamily="34" charset="0"/>
              </a:rPr>
              <a:t>¿Qué actitudes, comportamientos o acciones se deben aplicar en la relación con el ciudadano?</a:t>
            </a:r>
          </a:p>
        </p:txBody>
      </p:sp>
      <p:sp>
        <p:nvSpPr>
          <p:cNvPr id="3" name="Rectángulo 2">
            <a:extLst>
              <a:ext uri="{FF2B5EF4-FFF2-40B4-BE49-F238E27FC236}">
                <a16:creationId xmlns:a16="http://schemas.microsoft.com/office/drawing/2014/main" xmlns="" id="{6C547B9D-BE63-42E4-82C2-EBCCDBAF3577}"/>
              </a:ext>
            </a:extLst>
          </p:cNvPr>
          <p:cNvSpPr/>
          <p:nvPr/>
        </p:nvSpPr>
        <p:spPr>
          <a:xfrm>
            <a:off x="648809" y="2247037"/>
            <a:ext cx="4873516" cy="2308324"/>
          </a:xfrm>
          <a:prstGeom prst="rect">
            <a:avLst/>
          </a:prstGeom>
        </p:spPr>
        <p:txBody>
          <a:bodyPr wrap="square">
            <a:spAutoFit/>
          </a:bodyPr>
          <a:lstStyle/>
          <a:p>
            <a:pPr marL="342900" lvl="0" indent="-342900">
              <a:buFont typeface="Wingdings" panose="05000000000000000000" pitchFamily="2" charset="2"/>
              <a:buChar char="q"/>
            </a:pPr>
            <a:r>
              <a:rPr lang="es-CO" dirty="0"/>
              <a:t>Cumpla estrictamente los horarios</a:t>
            </a:r>
          </a:p>
          <a:p>
            <a:pPr marL="342900" lvl="0" indent="-342900">
              <a:buFont typeface="Wingdings" panose="05000000000000000000" pitchFamily="2" charset="2"/>
              <a:buChar char="q"/>
            </a:pPr>
            <a:r>
              <a:rPr lang="es-CO" dirty="0"/>
              <a:t>Trate a los demás como a usted le gustaría ser tratado</a:t>
            </a:r>
          </a:p>
          <a:p>
            <a:pPr marL="342900" lvl="0" indent="-342900">
              <a:buFont typeface="Wingdings" panose="05000000000000000000" pitchFamily="2" charset="2"/>
              <a:buChar char="q"/>
            </a:pPr>
            <a:r>
              <a:rPr lang="es-CO" dirty="0"/>
              <a:t>Cuide su presentación personal</a:t>
            </a:r>
          </a:p>
          <a:p>
            <a:pPr marL="342900" lvl="0" indent="-342900">
              <a:buFont typeface="Wingdings" panose="05000000000000000000" pitchFamily="2" charset="2"/>
              <a:buChar char="q"/>
            </a:pPr>
            <a:r>
              <a:rPr lang="es-CO" dirty="0"/>
              <a:t>Asuma el rol de servicio</a:t>
            </a:r>
          </a:p>
          <a:p>
            <a:pPr marL="342900" lvl="0" indent="-342900">
              <a:buFont typeface="Wingdings" panose="05000000000000000000" pitchFamily="2" charset="2"/>
              <a:buChar char="q"/>
            </a:pPr>
            <a:r>
              <a:rPr lang="es-CO" dirty="0"/>
              <a:t>Conozca el portafolio de servicios de su entidad o del punto</a:t>
            </a:r>
          </a:p>
          <a:p>
            <a:pPr marL="342900" lvl="0" indent="-342900">
              <a:buFont typeface="Wingdings" panose="05000000000000000000" pitchFamily="2" charset="2"/>
              <a:buChar char="q"/>
            </a:pPr>
            <a:r>
              <a:rPr lang="es-CO" dirty="0"/>
              <a:t>Evite los distractores</a:t>
            </a:r>
          </a:p>
        </p:txBody>
      </p:sp>
      <p:pic>
        <p:nvPicPr>
          <p:cNvPr id="9230" name="Picture 14" descr="Imagen relacionada">
            <a:extLst>
              <a:ext uri="{FF2B5EF4-FFF2-40B4-BE49-F238E27FC236}">
                <a16:creationId xmlns:a16="http://schemas.microsoft.com/office/drawing/2014/main" xmlns="" id="{884A7DBF-C515-41A6-A6D9-FB96F33923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026" y="1491810"/>
            <a:ext cx="57150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40539312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30D0B25C-0859-4449-B9C7-D78F86429FA5}"/>
              </a:ext>
            </a:extLst>
          </p:cNvPr>
          <p:cNvSpPr/>
          <p:nvPr/>
        </p:nvSpPr>
        <p:spPr>
          <a:xfrm>
            <a:off x="-7088" y="-7088"/>
            <a:ext cx="12284149" cy="6939516"/>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9" name="CuadroTexto 8">
            <a:extLst>
              <a:ext uri="{FF2B5EF4-FFF2-40B4-BE49-F238E27FC236}">
                <a16:creationId xmlns:a16="http://schemas.microsoft.com/office/drawing/2014/main" xmlns="" id="{E8FD72E6-DD9B-5E48-9BFE-283B7E98C7B4}"/>
              </a:ext>
            </a:extLst>
          </p:cNvPr>
          <p:cNvSpPr txBox="1"/>
          <p:nvPr/>
        </p:nvSpPr>
        <p:spPr>
          <a:xfrm>
            <a:off x="571986" y="3288567"/>
            <a:ext cx="3194137" cy="646331"/>
          </a:xfrm>
          <a:prstGeom prst="rect">
            <a:avLst/>
          </a:prstGeom>
          <a:noFill/>
        </p:spPr>
        <p:txBody>
          <a:bodyPr wrap="square" rtlCol="0">
            <a:spAutoFit/>
          </a:bodyPr>
          <a:lstStyle/>
          <a:p>
            <a:r>
              <a:rPr lang="es-CO" sz="3600" dirty="0">
                <a:solidFill>
                  <a:schemeClr val="bg1"/>
                </a:solidFill>
                <a:latin typeface="Arial" panose="020B0604020202020204" pitchFamily="34" charset="0"/>
                <a:cs typeface="Arial" panose="020B0604020202020204" pitchFamily="34" charset="0"/>
              </a:rPr>
              <a:t>Contenido</a:t>
            </a:r>
            <a:endParaRPr lang="es-CO" sz="3600" b="1" dirty="0">
              <a:solidFill>
                <a:schemeClr val="bg1"/>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xmlns="" id="{70384673-F29E-9E41-AA5C-3DC9D9A43280}"/>
              </a:ext>
            </a:extLst>
          </p:cNvPr>
          <p:cNvSpPr txBox="1"/>
          <p:nvPr/>
        </p:nvSpPr>
        <p:spPr>
          <a:xfrm>
            <a:off x="3542013" y="2296923"/>
            <a:ext cx="4565010" cy="276999"/>
          </a:xfrm>
          <a:prstGeom prst="rect">
            <a:avLst/>
          </a:prstGeom>
          <a:noFill/>
        </p:spPr>
        <p:txBody>
          <a:bodyPr wrap="square" rtlCol="0">
            <a:spAutoFit/>
          </a:bodyPr>
          <a:lstStyle/>
          <a:p>
            <a:r>
              <a:rPr lang="es-CO" sz="1200" b="1" dirty="0">
                <a:solidFill>
                  <a:schemeClr val="bg1"/>
                </a:solidFill>
                <a:latin typeface="Arial" panose="020B0604020202020204" pitchFamily="34" charset="0"/>
                <a:cs typeface="Arial" panose="020B0604020202020204" pitchFamily="34" charset="0"/>
              </a:rPr>
              <a:t>1.     Gestión de solicitudes de ciudadanos</a:t>
            </a:r>
          </a:p>
        </p:txBody>
      </p:sp>
      <p:cxnSp>
        <p:nvCxnSpPr>
          <p:cNvPr id="12" name="Conector recto 11">
            <a:extLst>
              <a:ext uri="{FF2B5EF4-FFF2-40B4-BE49-F238E27FC236}">
                <a16:creationId xmlns:a16="http://schemas.microsoft.com/office/drawing/2014/main" xmlns="" id="{00CA5B2E-9B93-D749-8537-30C99D8E2240}"/>
              </a:ext>
            </a:extLst>
          </p:cNvPr>
          <p:cNvCxnSpPr>
            <a:cxnSpLocks/>
          </p:cNvCxnSpPr>
          <p:nvPr/>
        </p:nvCxnSpPr>
        <p:spPr>
          <a:xfrm>
            <a:off x="2918334" y="2472478"/>
            <a:ext cx="1" cy="23556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xmlns="" id="{25010642-4C9F-D04E-B556-F64103285FC2}"/>
              </a:ext>
            </a:extLst>
          </p:cNvPr>
          <p:cNvSpPr txBox="1"/>
          <p:nvPr/>
        </p:nvSpPr>
        <p:spPr>
          <a:xfrm>
            <a:off x="3938964" y="2573922"/>
            <a:ext cx="2743297" cy="584775"/>
          </a:xfrm>
          <a:prstGeom prst="rect">
            <a:avLst/>
          </a:prstGeom>
          <a:noFill/>
        </p:spPr>
        <p:txBody>
          <a:bodyPr wrap="square" rtlCol="0">
            <a:spAutoFit/>
          </a:bodyPr>
          <a:lstStyle/>
          <a:p>
            <a:r>
              <a:rPr lang="es-CO" sz="800" dirty="0">
                <a:solidFill>
                  <a:schemeClr val="bg1"/>
                </a:solidFill>
                <a:latin typeface="Arial" panose="020B0604020202020204" pitchFamily="34" charset="0"/>
                <a:cs typeface="Arial" panose="020B0604020202020204" pitchFamily="34" charset="0"/>
              </a:rPr>
              <a:t>Información general sobre los tipos de solicitudes y requerimientos que puede realizar un ciudadano ante una entidad pública.</a:t>
            </a:r>
          </a:p>
          <a:p>
            <a:endParaRPr lang="es-CO" sz="800" dirty="0">
              <a:solidFill>
                <a:schemeClr val="bg1"/>
              </a:solidFill>
              <a:latin typeface="Arial" panose="020B0604020202020204" pitchFamily="34" charset="0"/>
              <a:cs typeface="Arial" panose="020B0604020202020204" pitchFamily="34" charset="0"/>
            </a:endParaRPr>
          </a:p>
        </p:txBody>
      </p:sp>
      <p:sp>
        <p:nvSpPr>
          <p:cNvPr id="19" name="CuadroTexto 18">
            <a:extLst>
              <a:ext uri="{FF2B5EF4-FFF2-40B4-BE49-F238E27FC236}">
                <a16:creationId xmlns:a16="http://schemas.microsoft.com/office/drawing/2014/main" xmlns="" id="{CCDBA80E-CCA9-4A4D-BE3D-BB91B79BC0B9}"/>
              </a:ext>
            </a:extLst>
          </p:cNvPr>
          <p:cNvSpPr txBox="1"/>
          <p:nvPr/>
        </p:nvSpPr>
        <p:spPr>
          <a:xfrm>
            <a:off x="3542013" y="3381442"/>
            <a:ext cx="4565010" cy="276999"/>
          </a:xfrm>
          <a:prstGeom prst="rect">
            <a:avLst/>
          </a:prstGeom>
          <a:noFill/>
        </p:spPr>
        <p:txBody>
          <a:bodyPr wrap="square" rtlCol="0">
            <a:spAutoFit/>
          </a:bodyPr>
          <a:lstStyle/>
          <a:p>
            <a:r>
              <a:rPr lang="es-CO" sz="1200" b="1" dirty="0">
                <a:solidFill>
                  <a:schemeClr val="bg1"/>
                </a:solidFill>
                <a:latin typeface="Arial" panose="020B0604020202020204" pitchFamily="34" charset="0"/>
                <a:cs typeface="Arial" panose="020B0604020202020204" pitchFamily="34" charset="0"/>
              </a:rPr>
              <a:t>2.      Protocolos de servicio</a:t>
            </a:r>
          </a:p>
        </p:txBody>
      </p:sp>
      <p:sp>
        <p:nvSpPr>
          <p:cNvPr id="20" name="CuadroTexto 19">
            <a:extLst>
              <a:ext uri="{FF2B5EF4-FFF2-40B4-BE49-F238E27FC236}">
                <a16:creationId xmlns:a16="http://schemas.microsoft.com/office/drawing/2014/main" xmlns="" id="{F2B3827E-B9B3-D84B-BFBE-528B1B2E1FC3}"/>
              </a:ext>
            </a:extLst>
          </p:cNvPr>
          <p:cNvSpPr txBox="1"/>
          <p:nvPr/>
        </p:nvSpPr>
        <p:spPr>
          <a:xfrm>
            <a:off x="3938964" y="3658441"/>
            <a:ext cx="2743297" cy="461665"/>
          </a:xfrm>
          <a:prstGeom prst="rect">
            <a:avLst/>
          </a:prstGeom>
          <a:noFill/>
        </p:spPr>
        <p:txBody>
          <a:bodyPr wrap="square" rtlCol="0">
            <a:spAutoFit/>
          </a:bodyPr>
          <a:lstStyle/>
          <a:p>
            <a:r>
              <a:rPr lang="es-CO" sz="800" dirty="0">
                <a:solidFill>
                  <a:schemeClr val="bg1"/>
                </a:solidFill>
                <a:latin typeface="Arial" panose="020B0604020202020204" pitchFamily="34" charset="0"/>
                <a:cs typeface="Arial" panose="020B0604020202020204" pitchFamily="34" charset="0"/>
              </a:rPr>
              <a:t>Lineamientos para brindar una atención eficaz y oportuna a un ciudadano.</a:t>
            </a:r>
          </a:p>
          <a:p>
            <a:endParaRPr lang="es-CO" sz="800" dirty="0">
              <a:solidFill>
                <a:schemeClr val="bg1"/>
              </a:solidFill>
              <a:latin typeface="Arial" panose="020B0604020202020204" pitchFamily="34" charset="0"/>
              <a:cs typeface="Arial" panose="020B0604020202020204" pitchFamily="34" charset="0"/>
            </a:endParaRPr>
          </a:p>
        </p:txBody>
      </p:sp>
      <p:sp>
        <p:nvSpPr>
          <p:cNvPr id="21" name="CuadroTexto 20">
            <a:extLst>
              <a:ext uri="{FF2B5EF4-FFF2-40B4-BE49-F238E27FC236}">
                <a16:creationId xmlns:a16="http://schemas.microsoft.com/office/drawing/2014/main" xmlns="" id="{5F133A60-056A-BC4D-BD24-4F265596E4DF}"/>
              </a:ext>
            </a:extLst>
          </p:cNvPr>
          <p:cNvSpPr txBox="1"/>
          <p:nvPr/>
        </p:nvSpPr>
        <p:spPr>
          <a:xfrm>
            <a:off x="3542013" y="4585751"/>
            <a:ext cx="4565010" cy="276999"/>
          </a:xfrm>
          <a:prstGeom prst="rect">
            <a:avLst/>
          </a:prstGeom>
          <a:noFill/>
        </p:spPr>
        <p:txBody>
          <a:bodyPr wrap="square" rtlCol="0">
            <a:spAutoFit/>
          </a:bodyPr>
          <a:lstStyle/>
          <a:p>
            <a:r>
              <a:rPr lang="es-CO" sz="1200" b="1" dirty="0">
                <a:solidFill>
                  <a:schemeClr val="bg1"/>
                </a:solidFill>
                <a:latin typeface="Arial" panose="020B0604020202020204" pitchFamily="34" charset="0"/>
                <a:cs typeface="Arial" panose="020B0604020202020204" pitchFamily="34" charset="0"/>
              </a:rPr>
              <a:t>3.      Atributos del servicio al ciudadano</a:t>
            </a:r>
          </a:p>
        </p:txBody>
      </p:sp>
      <p:sp>
        <p:nvSpPr>
          <p:cNvPr id="22" name="CuadroTexto 21">
            <a:extLst>
              <a:ext uri="{FF2B5EF4-FFF2-40B4-BE49-F238E27FC236}">
                <a16:creationId xmlns:a16="http://schemas.microsoft.com/office/drawing/2014/main" xmlns="" id="{454932F1-0073-7B42-A6C1-A35A40A58ADB}"/>
              </a:ext>
            </a:extLst>
          </p:cNvPr>
          <p:cNvSpPr txBox="1"/>
          <p:nvPr/>
        </p:nvSpPr>
        <p:spPr>
          <a:xfrm>
            <a:off x="3938964" y="4862750"/>
            <a:ext cx="2743297" cy="584775"/>
          </a:xfrm>
          <a:prstGeom prst="rect">
            <a:avLst/>
          </a:prstGeom>
          <a:noFill/>
        </p:spPr>
        <p:txBody>
          <a:bodyPr wrap="square" rtlCol="0">
            <a:spAutoFit/>
          </a:bodyPr>
          <a:lstStyle/>
          <a:p>
            <a:r>
              <a:rPr lang="es-CO" sz="800" dirty="0">
                <a:solidFill>
                  <a:schemeClr val="bg1"/>
                </a:solidFill>
                <a:latin typeface="Arial" panose="020B0604020202020204" pitchFamily="34" charset="0"/>
                <a:cs typeface="Arial" panose="020B0604020202020204" pitchFamily="34" charset="0"/>
              </a:rPr>
              <a:t>Características y recomendaciones que aseguren el 100% de satisfacción del ciudadano hacia el servicio que brinde la entidad.</a:t>
            </a:r>
          </a:p>
          <a:p>
            <a:endParaRPr lang="es-CO" sz="800" dirty="0">
              <a:solidFill>
                <a:schemeClr val="bg1"/>
              </a:solidFill>
              <a:latin typeface="Arial" panose="020B0604020202020204" pitchFamily="34" charset="0"/>
              <a:cs typeface="Arial" panose="020B0604020202020204" pitchFamily="34" charset="0"/>
            </a:endParaRPr>
          </a:p>
        </p:txBody>
      </p:sp>
      <p:pic>
        <p:nvPicPr>
          <p:cNvPr id="1026" name="Picture 2" descr="Resultado de imagen para servicio al ciudadano">
            <a:extLst>
              <a:ext uri="{FF2B5EF4-FFF2-40B4-BE49-F238E27FC236}">
                <a16:creationId xmlns:a16="http://schemas.microsoft.com/office/drawing/2014/main" xmlns="" id="{0A3D7ED4-FDC8-4105-BE56-0443CE1D3C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2898" y="1911727"/>
            <a:ext cx="4941535" cy="32164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5" name="Imagen 14" descr="C:\Users\LIDER SAC\Downloads\LOGO EDUCACION.jpg"/>
          <p:cNvPicPr/>
          <p:nvPr/>
        </p:nvPicPr>
        <p:blipFill>
          <a:blip r:embed="rId3">
            <a:extLst>
              <a:ext uri="{28A0092B-C50C-407E-A947-70E740481C1C}">
                <a14:useLocalDpi xmlns:a14="http://schemas.microsoft.com/office/drawing/2010/main" val="0"/>
              </a:ext>
            </a:extLst>
          </a:blip>
          <a:srcRect/>
          <a:stretch>
            <a:fillRect/>
          </a:stretch>
        </p:blipFill>
        <p:spPr bwMode="auto">
          <a:xfrm>
            <a:off x="653264" y="186267"/>
            <a:ext cx="1858434" cy="1625600"/>
          </a:xfrm>
          <a:prstGeom prst="rect">
            <a:avLst/>
          </a:prstGeom>
          <a:noFill/>
          <a:ln>
            <a:noFill/>
          </a:ln>
        </p:spPr>
      </p:pic>
    </p:spTree>
    <p:extLst>
      <p:ext uri="{BB962C8B-B14F-4D97-AF65-F5344CB8AC3E}">
        <p14:creationId xmlns:p14="http://schemas.microsoft.com/office/powerpoint/2010/main" val="118024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xmlns="" id="{5BF8DB2D-5C2C-D24B-AA58-65146138186D}"/>
              </a:ext>
            </a:extLst>
          </p:cNvPr>
          <p:cNvSpPr txBox="1"/>
          <p:nvPr/>
        </p:nvSpPr>
        <p:spPr>
          <a:xfrm>
            <a:off x="829733" y="222175"/>
            <a:ext cx="10299353" cy="313932"/>
          </a:xfrm>
          <a:prstGeom prst="rect">
            <a:avLst/>
          </a:prstGeom>
          <a:noFill/>
        </p:spPr>
        <p:txBody>
          <a:bodyPr wrap="square" rtlCol="0">
            <a:spAutoFit/>
          </a:bodyPr>
          <a:lstStyle/>
          <a:p>
            <a:pPr>
              <a:lnSpc>
                <a:spcPct val="90000"/>
              </a:lnSpc>
              <a:spcBef>
                <a:spcPct val="0"/>
              </a:spcBef>
            </a:pPr>
            <a:r>
              <a:rPr lang="es-ES" sz="1600" b="1" dirty="0">
                <a:solidFill>
                  <a:srgbClr val="3F65AA"/>
                </a:solidFill>
                <a:latin typeface="Arial" panose="020B0604020202020204" pitchFamily="34" charset="0"/>
                <a:cs typeface="Arial" panose="020B0604020202020204" pitchFamily="34" charset="0"/>
              </a:rPr>
              <a:t>Funciones oficina de atención y servicio al ciudadano</a:t>
            </a:r>
            <a:endParaRPr lang="es-CO" sz="1600" b="1" dirty="0">
              <a:solidFill>
                <a:srgbClr val="3F65AA"/>
              </a:solidFill>
              <a:latin typeface="Arial" panose="020B0604020202020204" pitchFamily="34" charset="0"/>
              <a:cs typeface="Arial" panose="020B0604020202020204" pitchFamily="34" charset="0"/>
            </a:endParaRPr>
          </a:p>
        </p:txBody>
      </p:sp>
      <p:sp>
        <p:nvSpPr>
          <p:cNvPr id="25" name="CuadroTexto 24">
            <a:extLst>
              <a:ext uri="{FF2B5EF4-FFF2-40B4-BE49-F238E27FC236}">
                <a16:creationId xmlns:a16="http://schemas.microsoft.com/office/drawing/2014/main" xmlns="" id="{9F92A2F8-74A7-454D-9FA1-62C3C539A3C2}"/>
              </a:ext>
            </a:extLst>
          </p:cNvPr>
          <p:cNvSpPr txBox="1"/>
          <p:nvPr/>
        </p:nvSpPr>
        <p:spPr>
          <a:xfrm>
            <a:off x="548088" y="1374643"/>
            <a:ext cx="9174224" cy="4708981"/>
          </a:xfrm>
          <a:prstGeom prst="rect">
            <a:avLst/>
          </a:prstGeom>
          <a:noFill/>
        </p:spPr>
        <p:txBody>
          <a:bodyPr wrap="square" rtlCol="0">
            <a:spAutoFit/>
          </a:bodyPr>
          <a:lstStyle/>
          <a:p>
            <a:pPr marL="285750" indent="-285750" algn="just">
              <a:buFont typeface="Wingdings" panose="05000000000000000000" pitchFamily="2" charset="2"/>
              <a:buChar char="Ø"/>
            </a:pPr>
            <a:r>
              <a:rPr lang="es-ES" sz="1200" dirty="0">
                <a:solidFill>
                  <a:srgbClr val="3F65AA"/>
                </a:solidFill>
                <a:latin typeface="Arial" panose="020B0604020202020204" pitchFamily="34" charset="0"/>
                <a:cs typeface="Arial" panose="020B0604020202020204" pitchFamily="34" charset="0"/>
              </a:rPr>
              <a:t>Facilitar el acceso de los ciudadanos a los servicios de la entidad de acuerdo con los canales utilizados por los ciudadanos.</a:t>
            </a:r>
          </a:p>
          <a:p>
            <a:pPr marL="285750" indent="-285750" algn="just">
              <a:buFont typeface="Wingdings" panose="05000000000000000000" pitchFamily="2" charset="2"/>
              <a:buChar char="Ø"/>
            </a:pPr>
            <a:endParaRPr lang="es-ES" sz="1200" dirty="0">
              <a:solidFill>
                <a:srgbClr val="3F65AA"/>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sz="1200" dirty="0">
                <a:solidFill>
                  <a:srgbClr val="3F65AA"/>
                </a:solidFill>
                <a:latin typeface="Arial" panose="020B0604020202020204" pitchFamily="34" charset="0"/>
                <a:cs typeface="Arial" panose="020B0604020202020204" pitchFamily="34" charset="0"/>
              </a:rPr>
              <a:t>Atender los requerimientos de los ciudadanos de acuerdo con los procesos o procedimientos y los protocolos establecidos por la entidad.</a:t>
            </a:r>
          </a:p>
          <a:p>
            <a:pPr marL="285750" indent="-285750" algn="just">
              <a:buFont typeface="Wingdings" panose="05000000000000000000" pitchFamily="2" charset="2"/>
              <a:buChar char="Ø"/>
            </a:pPr>
            <a:endParaRPr lang="es-ES" sz="1200" dirty="0">
              <a:solidFill>
                <a:srgbClr val="3F65AA"/>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sz="1200" dirty="0">
                <a:solidFill>
                  <a:srgbClr val="3F65AA"/>
                </a:solidFill>
                <a:latin typeface="Arial" panose="020B0604020202020204" pitchFamily="34" charset="0"/>
                <a:cs typeface="Arial" panose="020B0604020202020204" pitchFamily="34" charset="0"/>
              </a:rPr>
              <a:t>Caracterizar al ciudadano, para conocer sus necesidades y condiciones particulares en el marco derechos y deberes.</a:t>
            </a:r>
          </a:p>
          <a:p>
            <a:pPr marL="285750" indent="-285750" algn="just">
              <a:buFont typeface="Wingdings" panose="05000000000000000000" pitchFamily="2" charset="2"/>
              <a:buChar char="Ø"/>
            </a:pPr>
            <a:endParaRPr lang="es-ES" sz="1200" dirty="0">
              <a:solidFill>
                <a:srgbClr val="3F65AA"/>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sz="1200" dirty="0">
                <a:solidFill>
                  <a:srgbClr val="3F65AA"/>
                </a:solidFill>
                <a:latin typeface="Arial" panose="020B0604020202020204" pitchFamily="34" charset="0"/>
                <a:cs typeface="Arial" panose="020B0604020202020204" pitchFamily="34" charset="0"/>
              </a:rPr>
              <a:t>Consolidar y mantener actualizado el portafolio de servicios de la entidad.</a:t>
            </a:r>
          </a:p>
          <a:p>
            <a:pPr marL="285750" indent="-285750" algn="just">
              <a:buFont typeface="Wingdings" panose="05000000000000000000" pitchFamily="2" charset="2"/>
              <a:buChar char="Ø"/>
            </a:pPr>
            <a:endParaRPr lang="es-ES" sz="1200" dirty="0">
              <a:solidFill>
                <a:srgbClr val="3F65AA"/>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sz="1200" dirty="0">
                <a:solidFill>
                  <a:srgbClr val="3F65AA"/>
                </a:solidFill>
                <a:latin typeface="Arial" panose="020B0604020202020204" pitchFamily="34" charset="0"/>
                <a:cs typeface="Arial" panose="020B0604020202020204" pitchFamily="34" charset="0"/>
              </a:rPr>
              <a:t>Definir los protocolos de servicio al ciudadano para los canales habilitados por la entidad.</a:t>
            </a:r>
          </a:p>
          <a:p>
            <a:pPr marL="285750" indent="-285750" algn="just">
              <a:buFont typeface="Wingdings" panose="05000000000000000000" pitchFamily="2" charset="2"/>
              <a:buChar char="Ø"/>
            </a:pPr>
            <a:endParaRPr lang="es-ES" sz="1200" dirty="0">
              <a:solidFill>
                <a:srgbClr val="3F65AA"/>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sz="1200" dirty="0">
                <a:solidFill>
                  <a:srgbClr val="3F65AA"/>
                </a:solidFill>
                <a:latin typeface="Arial" panose="020B0604020202020204" pitchFamily="34" charset="0"/>
                <a:cs typeface="Arial" panose="020B0604020202020204" pitchFamily="34" charset="0"/>
              </a:rPr>
              <a:t>Establecer y hacer seguimiento a los indicadores de gestión sobre la prestación de los servicios a la ciudadanía.</a:t>
            </a:r>
          </a:p>
          <a:p>
            <a:pPr marL="285750" indent="-285750" algn="just">
              <a:buFont typeface="Wingdings" panose="05000000000000000000" pitchFamily="2" charset="2"/>
              <a:buChar char="Ø"/>
            </a:pPr>
            <a:endParaRPr lang="es-ES" sz="1200" dirty="0">
              <a:solidFill>
                <a:srgbClr val="3F65AA"/>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sz="1200" dirty="0">
                <a:solidFill>
                  <a:srgbClr val="3F65AA"/>
                </a:solidFill>
                <a:latin typeface="Arial" panose="020B0604020202020204" pitchFamily="34" charset="0"/>
                <a:cs typeface="Arial" panose="020B0604020202020204" pitchFamily="34" charset="0"/>
              </a:rPr>
              <a:t>Medir la percepción de los ciudadanos frente a la calidad del servicio que presta la entidad.</a:t>
            </a:r>
          </a:p>
          <a:p>
            <a:pPr marL="285750" indent="-285750" algn="just">
              <a:buFont typeface="Wingdings" panose="05000000000000000000" pitchFamily="2" charset="2"/>
              <a:buChar char="Ø"/>
            </a:pPr>
            <a:endParaRPr lang="es-ES" sz="1200" dirty="0">
              <a:solidFill>
                <a:srgbClr val="3F65AA"/>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sz="1200" dirty="0">
                <a:solidFill>
                  <a:srgbClr val="3F65AA"/>
                </a:solidFill>
                <a:latin typeface="Arial" panose="020B0604020202020204" pitchFamily="34" charset="0"/>
                <a:cs typeface="Arial" panose="020B0604020202020204" pitchFamily="34" charset="0"/>
              </a:rPr>
              <a:t>Apoyar la formulación del Plan Anticorrupción y de Atención al Ciudadano.</a:t>
            </a:r>
          </a:p>
          <a:p>
            <a:pPr marL="285750" indent="-285750" algn="just">
              <a:buFont typeface="Wingdings" panose="05000000000000000000" pitchFamily="2" charset="2"/>
              <a:buChar char="Ø"/>
            </a:pPr>
            <a:endParaRPr lang="es-ES" sz="1200" dirty="0">
              <a:solidFill>
                <a:srgbClr val="3F65AA"/>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sz="1200" dirty="0">
                <a:solidFill>
                  <a:srgbClr val="3F65AA"/>
                </a:solidFill>
                <a:latin typeface="Arial" panose="020B0604020202020204" pitchFamily="34" charset="0"/>
                <a:cs typeface="Arial" panose="020B0604020202020204" pitchFamily="34" charset="0"/>
              </a:rPr>
              <a:t>Liderar la articulación con áreas misionales y de apoyo para gestionar mejoras en materia de servicio al ciudadano.</a:t>
            </a:r>
          </a:p>
          <a:p>
            <a:pPr marL="285750" indent="-285750" algn="just">
              <a:buFont typeface="Wingdings" panose="05000000000000000000" pitchFamily="2" charset="2"/>
              <a:buChar char="Ø"/>
            </a:pPr>
            <a:endParaRPr lang="es-ES" sz="1200" dirty="0">
              <a:solidFill>
                <a:srgbClr val="3F65AA"/>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sz="1200" dirty="0">
                <a:solidFill>
                  <a:srgbClr val="3F65AA"/>
                </a:solidFill>
                <a:latin typeface="Arial" panose="020B0604020202020204" pitchFamily="34" charset="0"/>
                <a:cs typeface="Arial" panose="020B0604020202020204" pitchFamily="34" charset="0"/>
              </a:rPr>
              <a:t>Gestionar espacios de capacitación y sensibilización en materia de servicio al ciudadano para los servidores públicos de la entidad.</a:t>
            </a:r>
          </a:p>
          <a:p>
            <a:pPr marL="285750" indent="-285750" algn="just">
              <a:buFont typeface="Wingdings" panose="05000000000000000000" pitchFamily="2" charset="2"/>
              <a:buChar char="Ø"/>
            </a:pPr>
            <a:endParaRPr lang="es-ES" sz="1200" dirty="0">
              <a:solidFill>
                <a:srgbClr val="3F65AA"/>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ES" sz="1200" dirty="0" smtClean="0">
                <a:solidFill>
                  <a:srgbClr val="3F65AA"/>
                </a:solidFill>
                <a:latin typeface="Arial" panose="020B0604020202020204" pitchFamily="34" charset="0"/>
                <a:cs typeface="Arial" panose="020B0604020202020204" pitchFamily="34" charset="0"/>
              </a:rPr>
              <a:t>Gestionar </a:t>
            </a:r>
            <a:r>
              <a:rPr lang="es-ES" sz="1200" dirty="0">
                <a:solidFill>
                  <a:srgbClr val="3F65AA"/>
                </a:solidFill>
                <a:latin typeface="Arial" panose="020B0604020202020204" pitchFamily="34" charset="0"/>
                <a:cs typeface="Arial" panose="020B0604020202020204" pitchFamily="34" charset="0"/>
              </a:rPr>
              <a:t>la atención oportuna y de calidad de las peticiones, quejas, reclamos, sugerencias y denuncias presentadas por los ciudadanos</a:t>
            </a:r>
          </a:p>
          <a:p>
            <a:pPr algn="just"/>
            <a:endParaRPr lang="es-CO" sz="1200" dirty="0">
              <a:solidFill>
                <a:srgbClr val="3F65AA"/>
              </a:solidFill>
              <a:latin typeface="Arial" panose="020B0604020202020204" pitchFamily="34" charset="0"/>
              <a:cs typeface="Arial" panose="020B0604020202020204" pitchFamily="34" charset="0"/>
            </a:endParaRPr>
          </a:p>
        </p:txBody>
      </p:sp>
      <p:grpSp>
        <p:nvGrpSpPr>
          <p:cNvPr id="2" name="Grupo 1">
            <a:extLst>
              <a:ext uri="{FF2B5EF4-FFF2-40B4-BE49-F238E27FC236}">
                <a16:creationId xmlns:a16="http://schemas.microsoft.com/office/drawing/2014/main" xmlns="" id="{5FB8F8BC-87BF-4DA2-8B54-7FBB3FFC1CCD}"/>
              </a:ext>
            </a:extLst>
          </p:cNvPr>
          <p:cNvGrpSpPr/>
          <p:nvPr/>
        </p:nvGrpSpPr>
        <p:grpSpPr>
          <a:xfrm>
            <a:off x="9824270" y="2497873"/>
            <a:ext cx="2367730" cy="2144984"/>
            <a:chOff x="9824270" y="2497873"/>
            <a:chExt cx="2367730" cy="2144984"/>
          </a:xfrm>
        </p:grpSpPr>
        <p:pic>
          <p:nvPicPr>
            <p:cNvPr id="4" name="Imagen 3">
              <a:extLst>
                <a:ext uri="{FF2B5EF4-FFF2-40B4-BE49-F238E27FC236}">
                  <a16:creationId xmlns:a16="http://schemas.microsoft.com/office/drawing/2014/main" xmlns="" id="{02572C5F-BF04-4A14-937F-53658A12C658}"/>
                </a:ext>
              </a:extLst>
            </p:cNvPr>
            <p:cNvPicPr>
              <a:picLocks noChangeAspect="1"/>
            </p:cNvPicPr>
            <p:nvPr/>
          </p:nvPicPr>
          <p:blipFill>
            <a:blip r:embed="rId2"/>
            <a:stretch>
              <a:fillRect/>
            </a:stretch>
          </p:blipFill>
          <p:spPr>
            <a:xfrm>
              <a:off x="9824270" y="2497873"/>
              <a:ext cx="2367730" cy="2144984"/>
            </a:xfrm>
            <a:prstGeom prst="rect">
              <a:avLst/>
            </a:prstGeom>
          </p:spPr>
        </p:pic>
        <p:pic>
          <p:nvPicPr>
            <p:cNvPr id="7" name="Imagen 6">
              <a:extLst>
                <a:ext uri="{FF2B5EF4-FFF2-40B4-BE49-F238E27FC236}">
                  <a16:creationId xmlns:a16="http://schemas.microsoft.com/office/drawing/2014/main" xmlns="" id="{1AF8E434-A3E3-4A0B-A281-4BAA770F5E05}"/>
                </a:ext>
              </a:extLst>
            </p:cNvPr>
            <p:cNvPicPr>
              <a:picLocks noChangeAspect="1"/>
            </p:cNvPicPr>
            <p:nvPr/>
          </p:nvPicPr>
          <p:blipFill rotWithShape="1">
            <a:blip r:embed="rId3"/>
            <a:srcRect l="32939" r="40198"/>
            <a:stretch/>
          </p:blipFill>
          <p:spPr>
            <a:xfrm>
              <a:off x="11072914" y="4170556"/>
              <a:ext cx="302875" cy="304451"/>
            </a:xfrm>
            <a:prstGeom prst="rect">
              <a:avLst/>
            </a:prstGeom>
          </p:spPr>
        </p:pic>
        <p:pic>
          <p:nvPicPr>
            <p:cNvPr id="8" name="Imagen 7">
              <a:extLst>
                <a:ext uri="{FF2B5EF4-FFF2-40B4-BE49-F238E27FC236}">
                  <a16:creationId xmlns:a16="http://schemas.microsoft.com/office/drawing/2014/main" xmlns="" id="{FA475590-F6E3-4708-9D54-71459441986B}"/>
                </a:ext>
              </a:extLst>
            </p:cNvPr>
            <p:cNvPicPr>
              <a:picLocks noChangeAspect="1"/>
            </p:cNvPicPr>
            <p:nvPr/>
          </p:nvPicPr>
          <p:blipFill rotWithShape="1">
            <a:blip r:embed="rId3"/>
            <a:srcRect l="32939" r="40198"/>
            <a:stretch/>
          </p:blipFill>
          <p:spPr>
            <a:xfrm>
              <a:off x="11709165" y="2839844"/>
              <a:ext cx="380877" cy="382859"/>
            </a:xfrm>
            <a:prstGeom prst="rect">
              <a:avLst/>
            </a:prstGeom>
          </p:spPr>
        </p:pic>
      </p:grpSp>
      <p:sp>
        <p:nvSpPr>
          <p:cNvPr id="10" name="Rectángulo 9">
            <a:extLst>
              <a:ext uri="{FF2B5EF4-FFF2-40B4-BE49-F238E27FC236}">
                <a16:creationId xmlns:a16="http://schemas.microsoft.com/office/drawing/2014/main" xmlns=""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1" name="CuadroTexto 10">
            <a:extLst>
              <a:ext uri="{FF2B5EF4-FFF2-40B4-BE49-F238E27FC236}">
                <a16:creationId xmlns:a16="http://schemas.microsoft.com/office/drawing/2014/main" xmlns="" id="{5AE70879-AFC8-A94A-AFFB-906B9BFC2723}"/>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857901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xmlns="" id="{07C4CC6D-63C5-45C6-9847-18393AAEEF8F}"/>
              </a:ext>
            </a:extLst>
          </p:cNvPr>
          <p:cNvSpPr txBox="1"/>
          <p:nvPr/>
        </p:nvSpPr>
        <p:spPr>
          <a:xfrm>
            <a:off x="466659" y="394769"/>
            <a:ext cx="7481587" cy="313932"/>
          </a:xfrm>
          <a:prstGeom prst="rect">
            <a:avLst/>
          </a:prstGeom>
          <a:noFill/>
        </p:spPr>
        <p:txBody>
          <a:bodyPr wrap="square" rtlCol="0">
            <a:spAutoFit/>
          </a:bodyPr>
          <a:lstStyle/>
          <a:p>
            <a:pPr>
              <a:lnSpc>
                <a:spcPct val="90000"/>
              </a:lnSpc>
              <a:spcBef>
                <a:spcPct val="0"/>
              </a:spcBef>
            </a:pPr>
            <a:r>
              <a:rPr lang="es-ES" sz="1600" b="1" dirty="0">
                <a:solidFill>
                  <a:srgbClr val="3F65AA"/>
                </a:solidFill>
                <a:latin typeface="Arial" panose="020B0604020202020204" pitchFamily="34" charset="0"/>
                <a:cs typeface="Arial" panose="020B0604020202020204" pitchFamily="34" charset="0"/>
              </a:rPr>
              <a:t>Deberes en la atención al público. </a:t>
            </a:r>
            <a:endParaRPr lang="es-CO" sz="1600" b="1" dirty="0">
              <a:solidFill>
                <a:srgbClr val="3F65AA"/>
              </a:solidFill>
              <a:latin typeface="Arial" panose="020B0604020202020204" pitchFamily="34" charset="0"/>
              <a:cs typeface="Arial" panose="020B0604020202020204" pitchFamily="34" charset="0"/>
            </a:endParaRPr>
          </a:p>
        </p:txBody>
      </p:sp>
      <p:sp>
        <p:nvSpPr>
          <p:cNvPr id="12" name="Rectángulo 11">
            <a:extLst>
              <a:ext uri="{FF2B5EF4-FFF2-40B4-BE49-F238E27FC236}">
                <a16:creationId xmlns:a16="http://schemas.microsoft.com/office/drawing/2014/main" xmlns="" id="{47688690-B620-4F1D-AE4F-6A4F7B5CF1C3}"/>
              </a:ext>
            </a:extLst>
          </p:cNvPr>
          <p:cNvSpPr/>
          <p:nvPr/>
        </p:nvSpPr>
        <p:spPr>
          <a:xfrm>
            <a:off x="10760149" y="170121"/>
            <a:ext cx="1084521" cy="241006"/>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3" name="CuadroTexto 12">
            <a:extLst>
              <a:ext uri="{FF2B5EF4-FFF2-40B4-BE49-F238E27FC236}">
                <a16:creationId xmlns:a16="http://schemas.microsoft.com/office/drawing/2014/main" xmlns="" id="{5E370C62-BEA6-4DC6-9C8C-8C20B2AADE63}"/>
              </a:ext>
            </a:extLst>
          </p:cNvPr>
          <p:cNvSpPr txBox="1"/>
          <p:nvPr/>
        </p:nvSpPr>
        <p:spPr>
          <a:xfrm>
            <a:off x="10719389" y="145036"/>
            <a:ext cx="1180215" cy="276999"/>
          </a:xfrm>
          <a:prstGeom prst="rect">
            <a:avLst/>
          </a:prstGeom>
          <a:noFill/>
        </p:spPr>
        <p:txBody>
          <a:bodyPr wrap="square" rtlCol="0">
            <a:spAutoFit/>
          </a:bodyPr>
          <a:lstStyle/>
          <a:p>
            <a:pPr algn="ctr"/>
            <a:r>
              <a:rPr lang="es-CO" sz="1200" dirty="0">
                <a:solidFill>
                  <a:srgbClr val="E3ECF8"/>
                </a:solidFill>
                <a:latin typeface="Arial" panose="020B0604020202020204" pitchFamily="34" charset="0"/>
                <a:cs typeface="Arial" panose="020B0604020202020204" pitchFamily="34" charset="0"/>
              </a:rPr>
              <a:t>Mineducación</a:t>
            </a:r>
          </a:p>
        </p:txBody>
      </p:sp>
      <p:grpSp>
        <p:nvGrpSpPr>
          <p:cNvPr id="10" name="Grupo 9">
            <a:extLst>
              <a:ext uri="{FF2B5EF4-FFF2-40B4-BE49-F238E27FC236}">
                <a16:creationId xmlns:a16="http://schemas.microsoft.com/office/drawing/2014/main" xmlns="" id="{80FCAA56-2825-463A-BC1C-8A7E33AA5455}"/>
              </a:ext>
            </a:extLst>
          </p:cNvPr>
          <p:cNvGrpSpPr/>
          <p:nvPr/>
        </p:nvGrpSpPr>
        <p:grpSpPr>
          <a:xfrm>
            <a:off x="570881" y="1666061"/>
            <a:ext cx="10691851" cy="4529436"/>
            <a:chOff x="437066" y="1188191"/>
            <a:chExt cx="10691851" cy="4529436"/>
          </a:xfrm>
        </p:grpSpPr>
        <p:sp>
          <p:nvSpPr>
            <p:cNvPr id="26" name="CuadroTexto 25">
              <a:extLst>
                <a:ext uri="{FF2B5EF4-FFF2-40B4-BE49-F238E27FC236}">
                  <a16:creationId xmlns:a16="http://schemas.microsoft.com/office/drawing/2014/main" xmlns="" id="{D4211EAE-0013-F941-8237-E6E2EB02C1EB}"/>
                </a:ext>
              </a:extLst>
            </p:cNvPr>
            <p:cNvSpPr txBox="1"/>
            <p:nvPr/>
          </p:nvSpPr>
          <p:spPr>
            <a:xfrm>
              <a:off x="1244613" y="1377977"/>
              <a:ext cx="9884304" cy="4339650"/>
            </a:xfrm>
            <a:prstGeom prst="rect">
              <a:avLst/>
            </a:prstGeom>
            <a:noFill/>
          </p:spPr>
          <p:txBody>
            <a:bodyPr wrap="square" rtlCol="0">
              <a:spAutoFit/>
            </a:bodyPr>
            <a:lstStyle/>
            <a:p>
              <a:pPr algn="just"/>
              <a:r>
                <a:rPr lang="es-ES" sz="1200" dirty="0">
                  <a:solidFill>
                    <a:srgbClr val="3F65AA"/>
                  </a:solidFill>
                  <a:latin typeface="Arial" panose="020B0604020202020204" pitchFamily="34" charset="0"/>
                  <a:cs typeface="Arial" panose="020B0604020202020204" pitchFamily="34" charset="0"/>
                </a:rPr>
                <a:t>Dar trato respetuoso, considerado y diligente a todas las personas sin distinción.</a:t>
              </a: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r>
                <a:rPr lang="es-ES" sz="1200" dirty="0">
                  <a:solidFill>
                    <a:srgbClr val="3F65AA"/>
                  </a:solidFill>
                  <a:latin typeface="Arial" panose="020B0604020202020204" pitchFamily="34" charset="0"/>
                  <a:cs typeface="Arial" panose="020B0604020202020204" pitchFamily="34" charset="0"/>
                </a:rPr>
                <a:t>Garantizar atención personal al público, como mínimo durante cuarenta (40) horas a la semana, las cuales se distribuirán en horarios que satisfagan las necesidades del servicio.  </a:t>
              </a: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r>
                <a:rPr lang="es-ES" sz="1200" dirty="0">
                  <a:solidFill>
                    <a:srgbClr val="3F65AA"/>
                  </a:solidFill>
                  <a:latin typeface="Arial" panose="020B0604020202020204" pitchFamily="34" charset="0"/>
                  <a:cs typeface="Arial" panose="020B0604020202020204" pitchFamily="34" charset="0"/>
                </a:rPr>
                <a:t>Atender a todas las personas que hubieran ingresado a sus oficinas dentro del horario normal de atención. </a:t>
              </a: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r>
                <a:rPr lang="es-ES" sz="1200" dirty="0">
                  <a:solidFill>
                    <a:srgbClr val="3F65AA"/>
                  </a:solidFill>
                  <a:latin typeface="Arial" panose="020B0604020202020204" pitchFamily="34" charset="0"/>
                  <a:cs typeface="Arial" panose="020B0604020202020204" pitchFamily="34" charset="0"/>
                </a:rPr>
                <a:t>Establecer un sistema de turnos acorde con las necesidades del servicio las nuevas tecnologías, para la ordenada atención de peticiones, quejas, denuncias o reclamos y sugerencias.</a:t>
              </a: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r>
                <a:rPr lang="es-ES" sz="1200" dirty="0">
                  <a:solidFill>
                    <a:srgbClr val="3F65AA"/>
                  </a:solidFill>
                  <a:latin typeface="Arial" panose="020B0604020202020204" pitchFamily="34" charset="0"/>
                  <a:cs typeface="Arial" panose="020B0604020202020204" pitchFamily="34" charset="0"/>
                </a:rPr>
                <a:t>Expedir, hacer visible y actualizar anualmente una carta de trato digno al usuario donde la respectiva autoridad especifique todos los derechos de los usuarios y los medios puestos a su disposición para garantizarlos efectivamente. 	</a:t>
              </a: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r>
                <a:rPr lang="es-ES" sz="1200" dirty="0">
                  <a:solidFill>
                    <a:srgbClr val="3F65AA"/>
                  </a:solidFill>
                  <a:latin typeface="Arial" panose="020B0604020202020204" pitchFamily="34" charset="0"/>
                  <a:cs typeface="Arial" panose="020B0604020202020204" pitchFamily="34" charset="0"/>
                </a:rPr>
                <a:t>Tramitar las </a:t>
              </a:r>
              <a:r>
                <a:rPr lang="es-ES" sz="1200" b="1" dirty="0">
                  <a:solidFill>
                    <a:srgbClr val="3F65AA"/>
                  </a:solidFill>
                  <a:latin typeface="Arial" panose="020B0604020202020204" pitchFamily="34" charset="0"/>
                  <a:cs typeface="Arial" panose="020B0604020202020204" pitchFamily="34" charset="0"/>
                </a:rPr>
                <a:t>PQRSD</a:t>
              </a:r>
              <a:r>
                <a:rPr lang="es-ES" sz="1200" dirty="0">
                  <a:solidFill>
                    <a:srgbClr val="3F65AA"/>
                  </a:solidFill>
                  <a:latin typeface="Arial" panose="020B0604020202020204" pitchFamily="34" charset="0"/>
                  <a:cs typeface="Arial" panose="020B0604020202020204" pitchFamily="34" charset="0"/>
                </a:rPr>
                <a:t> que lleguen por los diferentes canales de atención y adoptar los medios tecnológicos para su tramite y resolución.</a:t>
              </a:r>
            </a:p>
            <a:p>
              <a:pPr algn="just"/>
              <a:endParaRPr lang="es-ES" sz="1200" dirty="0">
                <a:solidFill>
                  <a:srgbClr val="3F65AA"/>
                </a:solidFill>
                <a:latin typeface="Arial" panose="020B0604020202020204" pitchFamily="34" charset="0"/>
                <a:cs typeface="Arial" panose="020B0604020202020204" pitchFamily="34" charset="0"/>
              </a:endParaRPr>
            </a:p>
            <a:p>
              <a:pPr algn="just"/>
              <a:endParaRPr lang="es-ES" sz="1200" dirty="0">
                <a:solidFill>
                  <a:srgbClr val="3F65AA"/>
                </a:solidFill>
                <a:latin typeface="Arial" panose="020B0604020202020204" pitchFamily="34" charset="0"/>
                <a:cs typeface="Arial" panose="020B0604020202020204" pitchFamily="34" charset="0"/>
              </a:endParaRPr>
            </a:p>
            <a:p>
              <a:pPr algn="just"/>
              <a:r>
                <a:rPr lang="es-ES" sz="1200" dirty="0">
                  <a:solidFill>
                    <a:srgbClr val="3F65AA"/>
                  </a:solidFill>
                  <a:latin typeface="Arial" panose="020B0604020202020204" pitchFamily="34" charset="0"/>
                  <a:cs typeface="Arial" panose="020B0604020202020204" pitchFamily="34" charset="0"/>
                </a:rPr>
                <a:t>Habilitar espacios idóneos para la consulta de expedientes y documentos, como también la atención cómoda y ordenada de todos los ciudadanos.</a:t>
              </a:r>
              <a:endParaRPr lang="es-CO" sz="1200" dirty="0">
                <a:solidFill>
                  <a:srgbClr val="3F65AA"/>
                </a:solidFill>
                <a:latin typeface="Arial" panose="020B0604020202020204" pitchFamily="34" charset="0"/>
                <a:cs typeface="Arial" panose="020B0604020202020204" pitchFamily="34" charset="0"/>
              </a:endParaRPr>
            </a:p>
          </p:txBody>
        </p:sp>
        <p:sp>
          <p:nvSpPr>
            <p:cNvPr id="41" name="CuadroTexto 40">
              <a:extLst>
                <a:ext uri="{FF2B5EF4-FFF2-40B4-BE49-F238E27FC236}">
                  <a16:creationId xmlns:a16="http://schemas.microsoft.com/office/drawing/2014/main" xmlns="" id="{89AC425F-A6BB-7348-B6DF-4A3026FD4B97}"/>
                </a:ext>
              </a:extLst>
            </p:cNvPr>
            <p:cNvSpPr txBox="1"/>
            <p:nvPr/>
          </p:nvSpPr>
          <p:spPr>
            <a:xfrm>
              <a:off x="6223589" y="5346885"/>
              <a:ext cx="1708299" cy="307777"/>
            </a:xfrm>
            <a:prstGeom prst="rect">
              <a:avLst/>
            </a:prstGeom>
            <a:noFill/>
          </p:spPr>
          <p:txBody>
            <a:bodyPr wrap="square" rtlCol="0">
              <a:spAutoFit/>
            </a:bodyPr>
            <a:lstStyle/>
            <a:p>
              <a:r>
                <a:rPr lang="es-CO" sz="1400" dirty="0">
                  <a:solidFill>
                    <a:srgbClr val="E3ECF8"/>
                  </a:solidFill>
                  <a:latin typeface="Arial" panose="020B0604020202020204" pitchFamily="34" charset="0"/>
                  <a:cs typeface="Arial" panose="020B0604020202020204" pitchFamily="34" charset="0"/>
                </a:rPr>
                <a:t>Subtítulo</a:t>
              </a:r>
            </a:p>
          </p:txBody>
        </p:sp>
        <p:pic>
          <p:nvPicPr>
            <p:cNvPr id="2" name="Imagen 1">
              <a:extLst>
                <a:ext uri="{FF2B5EF4-FFF2-40B4-BE49-F238E27FC236}">
                  <a16:creationId xmlns:a16="http://schemas.microsoft.com/office/drawing/2014/main" xmlns="" id="{BBB1AFD0-609C-4CF0-9DED-7A7556E65954}"/>
                </a:ext>
              </a:extLst>
            </p:cNvPr>
            <p:cNvPicPr>
              <a:picLocks noChangeAspect="1"/>
            </p:cNvPicPr>
            <p:nvPr/>
          </p:nvPicPr>
          <p:blipFill>
            <a:blip r:embed="rId3"/>
            <a:stretch>
              <a:fillRect/>
            </a:stretch>
          </p:blipFill>
          <p:spPr>
            <a:xfrm>
              <a:off x="452172" y="3207543"/>
              <a:ext cx="457201" cy="442913"/>
            </a:xfrm>
            <a:prstGeom prst="rect">
              <a:avLst/>
            </a:prstGeom>
          </p:spPr>
        </p:pic>
        <p:pic>
          <p:nvPicPr>
            <p:cNvPr id="3" name="Imagen 2">
              <a:extLst>
                <a:ext uri="{FF2B5EF4-FFF2-40B4-BE49-F238E27FC236}">
                  <a16:creationId xmlns:a16="http://schemas.microsoft.com/office/drawing/2014/main" xmlns="" id="{A534E986-A128-49C2-9C97-461A1B1DBB25}"/>
                </a:ext>
              </a:extLst>
            </p:cNvPr>
            <p:cNvPicPr>
              <a:picLocks noChangeAspect="1"/>
            </p:cNvPicPr>
            <p:nvPr/>
          </p:nvPicPr>
          <p:blipFill>
            <a:blip r:embed="rId4"/>
            <a:stretch>
              <a:fillRect/>
            </a:stretch>
          </p:blipFill>
          <p:spPr>
            <a:xfrm>
              <a:off x="440784" y="1928582"/>
              <a:ext cx="468589" cy="442913"/>
            </a:xfrm>
            <a:prstGeom prst="rect">
              <a:avLst/>
            </a:prstGeom>
          </p:spPr>
        </p:pic>
        <p:pic>
          <p:nvPicPr>
            <p:cNvPr id="5" name="Imagen 4">
              <a:extLst>
                <a:ext uri="{FF2B5EF4-FFF2-40B4-BE49-F238E27FC236}">
                  <a16:creationId xmlns:a16="http://schemas.microsoft.com/office/drawing/2014/main" xmlns="" id="{08625E8F-CA85-489F-ACE0-D994009E2AD5}"/>
                </a:ext>
              </a:extLst>
            </p:cNvPr>
            <p:cNvPicPr>
              <a:picLocks noChangeAspect="1"/>
            </p:cNvPicPr>
            <p:nvPr/>
          </p:nvPicPr>
          <p:blipFill>
            <a:blip r:embed="rId5"/>
            <a:stretch>
              <a:fillRect/>
            </a:stretch>
          </p:blipFill>
          <p:spPr>
            <a:xfrm>
              <a:off x="452172" y="3930779"/>
              <a:ext cx="457202" cy="370392"/>
            </a:xfrm>
            <a:prstGeom prst="rect">
              <a:avLst/>
            </a:prstGeom>
          </p:spPr>
        </p:pic>
        <p:pic>
          <p:nvPicPr>
            <p:cNvPr id="6" name="Imagen 5">
              <a:extLst>
                <a:ext uri="{FF2B5EF4-FFF2-40B4-BE49-F238E27FC236}">
                  <a16:creationId xmlns:a16="http://schemas.microsoft.com/office/drawing/2014/main" xmlns="" id="{EB10D54E-C182-4756-9487-183AD79C03E5}"/>
                </a:ext>
              </a:extLst>
            </p:cNvPr>
            <p:cNvPicPr>
              <a:picLocks noChangeAspect="1"/>
            </p:cNvPicPr>
            <p:nvPr/>
          </p:nvPicPr>
          <p:blipFill>
            <a:blip r:embed="rId6"/>
            <a:stretch>
              <a:fillRect/>
            </a:stretch>
          </p:blipFill>
          <p:spPr>
            <a:xfrm>
              <a:off x="452172" y="4569349"/>
              <a:ext cx="457200" cy="385217"/>
            </a:xfrm>
            <a:prstGeom prst="rect">
              <a:avLst/>
            </a:prstGeom>
          </p:spPr>
        </p:pic>
        <p:pic>
          <p:nvPicPr>
            <p:cNvPr id="7" name="Imagen 6">
              <a:extLst>
                <a:ext uri="{FF2B5EF4-FFF2-40B4-BE49-F238E27FC236}">
                  <a16:creationId xmlns:a16="http://schemas.microsoft.com/office/drawing/2014/main" xmlns="" id="{C20075DD-2C2D-4FA8-9EF2-3F0DC1A613C9}"/>
                </a:ext>
              </a:extLst>
            </p:cNvPr>
            <p:cNvPicPr>
              <a:picLocks noChangeAspect="1"/>
            </p:cNvPicPr>
            <p:nvPr/>
          </p:nvPicPr>
          <p:blipFill>
            <a:blip r:embed="rId7"/>
            <a:stretch>
              <a:fillRect/>
            </a:stretch>
          </p:blipFill>
          <p:spPr>
            <a:xfrm>
              <a:off x="437066" y="2586116"/>
              <a:ext cx="472307" cy="406805"/>
            </a:xfrm>
            <a:prstGeom prst="rect">
              <a:avLst/>
            </a:prstGeom>
          </p:spPr>
        </p:pic>
        <p:pic>
          <p:nvPicPr>
            <p:cNvPr id="8" name="Imagen 7">
              <a:extLst>
                <a:ext uri="{FF2B5EF4-FFF2-40B4-BE49-F238E27FC236}">
                  <a16:creationId xmlns:a16="http://schemas.microsoft.com/office/drawing/2014/main" xmlns="" id="{57B2E6CD-E1E9-4440-B2E1-A74BE6F14E6E}"/>
                </a:ext>
              </a:extLst>
            </p:cNvPr>
            <p:cNvPicPr>
              <a:picLocks noChangeAspect="1"/>
            </p:cNvPicPr>
            <p:nvPr/>
          </p:nvPicPr>
          <p:blipFill>
            <a:blip r:embed="rId8"/>
            <a:stretch>
              <a:fillRect/>
            </a:stretch>
          </p:blipFill>
          <p:spPr>
            <a:xfrm>
              <a:off x="437066" y="5187937"/>
              <a:ext cx="472308" cy="466725"/>
            </a:xfrm>
            <a:prstGeom prst="rect">
              <a:avLst/>
            </a:prstGeom>
          </p:spPr>
        </p:pic>
        <p:pic>
          <p:nvPicPr>
            <p:cNvPr id="9" name="Imagen 8">
              <a:extLst>
                <a:ext uri="{FF2B5EF4-FFF2-40B4-BE49-F238E27FC236}">
                  <a16:creationId xmlns:a16="http://schemas.microsoft.com/office/drawing/2014/main" xmlns="" id="{CB6299F6-058D-48E2-9EAA-685F6CF7EA2C}"/>
                </a:ext>
              </a:extLst>
            </p:cNvPr>
            <p:cNvPicPr>
              <a:picLocks noChangeAspect="1"/>
            </p:cNvPicPr>
            <p:nvPr/>
          </p:nvPicPr>
          <p:blipFill>
            <a:blip r:embed="rId9"/>
            <a:stretch>
              <a:fillRect/>
            </a:stretch>
          </p:blipFill>
          <p:spPr>
            <a:xfrm>
              <a:off x="452174" y="1188191"/>
              <a:ext cx="457200" cy="542925"/>
            </a:xfrm>
            <a:prstGeom prst="rect">
              <a:avLst/>
            </a:prstGeom>
          </p:spPr>
        </p:pic>
      </p:grpSp>
      <p:sp>
        <p:nvSpPr>
          <p:cNvPr id="22" name="Rectángulo 21">
            <a:extLst>
              <a:ext uri="{FF2B5EF4-FFF2-40B4-BE49-F238E27FC236}">
                <a16:creationId xmlns:a16="http://schemas.microsoft.com/office/drawing/2014/main" xmlns="" id="{29C90736-D85B-4ED6-A5EC-0F905986BD16}"/>
              </a:ext>
            </a:extLst>
          </p:cNvPr>
          <p:cNvSpPr/>
          <p:nvPr/>
        </p:nvSpPr>
        <p:spPr>
          <a:xfrm>
            <a:off x="466659" y="1510240"/>
            <a:ext cx="10985643" cy="4777547"/>
          </a:xfrm>
          <a:prstGeom prst="rect">
            <a:avLst/>
          </a:prstGeom>
          <a:noFill/>
          <a:ln w="28575">
            <a:solidFill>
              <a:srgbClr val="E438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014384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6" name="CuadroTexto 5">
            <a:extLst>
              <a:ext uri="{FF2B5EF4-FFF2-40B4-BE49-F238E27FC236}">
                <a16:creationId xmlns:a16="http://schemas.microsoft.com/office/drawing/2014/main" xmlns="" id="{5AE70879-AFC8-A94A-AFFB-906B9BFC2723}"/>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3.</a:t>
            </a:r>
          </a:p>
        </p:txBody>
      </p:sp>
      <p:sp>
        <p:nvSpPr>
          <p:cNvPr id="15" name="CuadroTexto 14">
            <a:extLst>
              <a:ext uri="{FF2B5EF4-FFF2-40B4-BE49-F238E27FC236}">
                <a16:creationId xmlns:a16="http://schemas.microsoft.com/office/drawing/2014/main" xmlns="" id="{5BF8DB2D-5C2C-D24B-AA58-65146138186D}"/>
              </a:ext>
            </a:extLst>
          </p:cNvPr>
          <p:cNvSpPr txBox="1"/>
          <p:nvPr/>
        </p:nvSpPr>
        <p:spPr>
          <a:xfrm>
            <a:off x="918774" y="153254"/>
            <a:ext cx="5418232" cy="584775"/>
          </a:xfrm>
          <a:prstGeom prst="rect">
            <a:avLst/>
          </a:prstGeom>
          <a:noFill/>
        </p:spPr>
        <p:txBody>
          <a:bodyPr wrap="square" rtlCol="0">
            <a:spAutoFit/>
          </a:bodyPr>
          <a:lstStyle/>
          <a:p>
            <a:r>
              <a:rPr lang="es-CO" sz="1600" b="1" dirty="0">
                <a:solidFill>
                  <a:srgbClr val="3F65AA"/>
                </a:solidFill>
                <a:latin typeface="Arial" panose="020B0604020202020204" pitchFamily="34" charset="0"/>
                <a:cs typeface="Arial" panose="020B0604020202020204" pitchFamily="34" charset="0"/>
              </a:rPr>
              <a:t>¿Cómo se proyecta el servicio al ciudadano en un escenario de construcción de paz?</a:t>
            </a:r>
          </a:p>
        </p:txBody>
      </p:sp>
      <p:sp>
        <p:nvSpPr>
          <p:cNvPr id="3" name="Rectángulo 2">
            <a:extLst>
              <a:ext uri="{FF2B5EF4-FFF2-40B4-BE49-F238E27FC236}">
                <a16:creationId xmlns:a16="http://schemas.microsoft.com/office/drawing/2014/main" xmlns="" id="{6C547B9D-BE63-42E4-82C2-EBCCDBAF3577}"/>
              </a:ext>
            </a:extLst>
          </p:cNvPr>
          <p:cNvSpPr/>
          <p:nvPr/>
        </p:nvSpPr>
        <p:spPr>
          <a:xfrm>
            <a:off x="6487885" y="1759358"/>
            <a:ext cx="4873516" cy="3693319"/>
          </a:xfrm>
          <a:prstGeom prst="rect">
            <a:avLst/>
          </a:prstGeom>
        </p:spPr>
        <p:txBody>
          <a:bodyPr wrap="square">
            <a:spAutoFit/>
          </a:bodyPr>
          <a:lstStyle/>
          <a:p>
            <a:pPr marL="285750" indent="-285750">
              <a:buFont typeface="Wingdings" panose="05000000000000000000" pitchFamily="2" charset="2"/>
              <a:buChar char="ü"/>
            </a:pPr>
            <a:r>
              <a:rPr lang="es-CO" dirty="0"/>
              <a:t>No realizar juicios de valor sobre las ideologías, creencias, acciones o condiciones anteriores de las personas.</a:t>
            </a:r>
          </a:p>
          <a:p>
            <a:pPr marL="285750" indent="-285750">
              <a:buFont typeface="Wingdings" panose="05000000000000000000" pitchFamily="2" charset="2"/>
              <a:buChar char="ü"/>
            </a:pPr>
            <a:endParaRPr lang="es-CO" dirty="0"/>
          </a:p>
          <a:p>
            <a:pPr marL="285750" indent="-285750">
              <a:buFont typeface="Wingdings" panose="05000000000000000000" pitchFamily="2" charset="2"/>
              <a:buChar char="ü"/>
            </a:pPr>
            <a:r>
              <a:rPr lang="es-CO" dirty="0"/>
              <a:t> Aplicar los criterios de protección de datos y seguridad del núcleo familiar. </a:t>
            </a:r>
          </a:p>
          <a:p>
            <a:pPr marL="285750" indent="-285750">
              <a:buFont typeface="Wingdings" panose="05000000000000000000" pitchFamily="2" charset="2"/>
              <a:buChar char="ü"/>
            </a:pPr>
            <a:endParaRPr lang="es-CO" dirty="0"/>
          </a:p>
          <a:p>
            <a:pPr marL="285750" indent="-285750">
              <a:buFont typeface="Wingdings" panose="05000000000000000000" pitchFamily="2" charset="2"/>
              <a:buChar char="ü"/>
            </a:pPr>
            <a:r>
              <a:rPr lang="es-CO" dirty="0"/>
              <a:t>Garantizar el acceso y restablecimiento de derechos a toda la población que por su condición así lo requiera. </a:t>
            </a:r>
          </a:p>
          <a:p>
            <a:pPr marL="285750" indent="-285750">
              <a:buFont typeface="Wingdings" panose="05000000000000000000" pitchFamily="2" charset="2"/>
              <a:buChar char="ü"/>
            </a:pPr>
            <a:endParaRPr lang="es-CO" dirty="0"/>
          </a:p>
          <a:p>
            <a:pPr marL="285750" indent="-285750">
              <a:buFont typeface="Wingdings" panose="05000000000000000000" pitchFamily="2" charset="2"/>
              <a:buChar char="ü"/>
            </a:pPr>
            <a:r>
              <a:rPr lang="es-CO" dirty="0"/>
              <a:t>Garantizar información en lenguaje claro, sencillo y no discriminatorio.</a:t>
            </a:r>
          </a:p>
        </p:txBody>
      </p:sp>
      <p:pic>
        <p:nvPicPr>
          <p:cNvPr id="11266" name="Picture 2" descr="Resultado de imagen para inclusión">
            <a:extLst>
              <a:ext uri="{FF2B5EF4-FFF2-40B4-BE49-F238E27FC236}">
                <a16:creationId xmlns:a16="http://schemas.microsoft.com/office/drawing/2014/main" xmlns="" id="{F3435419-3FAF-4513-8ABB-81FEB0D727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271" y="1689069"/>
            <a:ext cx="5759969" cy="32399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780052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DA1DC6C8-7FCA-D54A-B85B-7CA7435C9AE6}"/>
              </a:ext>
            </a:extLst>
          </p:cNvPr>
          <p:cNvSpPr/>
          <p:nvPr/>
        </p:nvSpPr>
        <p:spPr>
          <a:xfrm>
            <a:off x="-92149" y="167083"/>
            <a:ext cx="12284149" cy="6939516"/>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9" name="CuadroTexto 8">
            <a:extLst>
              <a:ext uri="{FF2B5EF4-FFF2-40B4-BE49-F238E27FC236}">
                <a16:creationId xmlns:a16="http://schemas.microsoft.com/office/drawing/2014/main" xmlns="" id="{292378DE-4BCF-804A-84D6-8BDC94475975}"/>
              </a:ext>
            </a:extLst>
          </p:cNvPr>
          <p:cNvSpPr txBox="1"/>
          <p:nvPr/>
        </p:nvSpPr>
        <p:spPr>
          <a:xfrm>
            <a:off x="3050719" y="4416411"/>
            <a:ext cx="5649238" cy="646331"/>
          </a:xfrm>
          <a:prstGeom prst="rect">
            <a:avLst/>
          </a:prstGeom>
          <a:noFill/>
        </p:spPr>
        <p:txBody>
          <a:bodyPr wrap="square" rtlCol="0">
            <a:spAutoFit/>
          </a:bodyPr>
          <a:lstStyle/>
          <a:p>
            <a:r>
              <a:rPr lang="es-CO" sz="3600" b="1" dirty="0">
                <a:solidFill>
                  <a:schemeClr val="bg1"/>
                </a:solidFill>
                <a:latin typeface="Arial" panose="020B0604020202020204" pitchFamily="34" charset="0"/>
                <a:cs typeface="Arial" panose="020B0604020202020204" pitchFamily="34" charset="0"/>
              </a:rPr>
              <a:t>#</a:t>
            </a:r>
            <a:r>
              <a:rPr lang="es-CO" sz="3600" dirty="0">
                <a:solidFill>
                  <a:schemeClr val="bg1"/>
                </a:solidFill>
                <a:latin typeface="Arial" panose="020B0604020202020204" pitchFamily="34" charset="0"/>
                <a:cs typeface="Arial" panose="020B0604020202020204" pitchFamily="34" charset="0"/>
              </a:rPr>
              <a:t>La</a:t>
            </a:r>
            <a:r>
              <a:rPr lang="es-CO" sz="3600" b="1" dirty="0">
                <a:solidFill>
                  <a:schemeClr val="bg1"/>
                </a:solidFill>
                <a:latin typeface="Arial" panose="020B0604020202020204" pitchFamily="34" charset="0"/>
                <a:cs typeface="Arial" panose="020B0604020202020204" pitchFamily="34" charset="0"/>
              </a:rPr>
              <a:t>Educación</a:t>
            </a:r>
            <a:r>
              <a:rPr lang="es-CO" sz="3600" dirty="0">
                <a:solidFill>
                  <a:schemeClr val="bg1"/>
                </a:solidFill>
                <a:latin typeface="Arial" panose="020B0604020202020204" pitchFamily="34" charset="0"/>
                <a:cs typeface="Arial" panose="020B0604020202020204" pitchFamily="34" charset="0"/>
              </a:rPr>
              <a:t>EsDeTodos</a:t>
            </a:r>
            <a:endParaRPr lang="es-CO" sz="3600" b="1" dirty="0">
              <a:solidFill>
                <a:schemeClr val="bg1"/>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xmlns="" id="{0783E4CE-C240-214C-B75F-411C5AD6F77D}"/>
              </a:ext>
            </a:extLst>
          </p:cNvPr>
          <p:cNvSpPr txBox="1"/>
          <p:nvPr/>
        </p:nvSpPr>
        <p:spPr>
          <a:xfrm>
            <a:off x="2807530" y="5133108"/>
            <a:ext cx="1634695" cy="369332"/>
          </a:xfrm>
          <a:prstGeom prst="rect">
            <a:avLst/>
          </a:prstGeom>
          <a:noFill/>
        </p:spPr>
        <p:txBody>
          <a:bodyPr wrap="square" rtlCol="0">
            <a:spAutoFit/>
          </a:bodyPr>
          <a:lstStyle/>
          <a:p>
            <a:r>
              <a:rPr lang="es-CO" dirty="0">
                <a:solidFill>
                  <a:schemeClr val="bg1"/>
                </a:solidFill>
                <a:latin typeface="Arial" panose="020B0604020202020204" pitchFamily="34" charset="0"/>
                <a:cs typeface="Arial" panose="020B0604020202020204" pitchFamily="34" charset="0"/>
              </a:rPr>
              <a:t>Mineducacion</a:t>
            </a:r>
            <a:endParaRPr lang="es-CO" b="1" dirty="0">
              <a:solidFill>
                <a:schemeClr val="bg1"/>
              </a:solidFill>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xmlns="" id="{A47593BC-1CD9-E14C-95B1-3BC5BDD65AC9}"/>
              </a:ext>
            </a:extLst>
          </p:cNvPr>
          <p:cNvSpPr txBox="1"/>
          <p:nvPr/>
        </p:nvSpPr>
        <p:spPr>
          <a:xfrm>
            <a:off x="5203397" y="5133108"/>
            <a:ext cx="2118889" cy="369332"/>
          </a:xfrm>
          <a:prstGeom prst="rect">
            <a:avLst/>
          </a:prstGeom>
          <a:noFill/>
        </p:spPr>
        <p:txBody>
          <a:bodyPr wrap="square" rtlCol="0">
            <a:spAutoFit/>
          </a:bodyPr>
          <a:lstStyle/>
          <a:p>
            <a:r>
              <a:rPr lang="es-CO" dirty="0">
                <a:solidFill>
                  <a:schemeClr val="bg1"/>
                </a:solidFill>
                <a:latin typeface="Arial" panose="020B0604020202020204" pitchFamily="34" charset="0"/>
                <a:cs typeface="Arial" panose="020B0604020202020204" pitchFamily="34" charset="0"/>
              </a:rPr>
              <a:t>@Mineducacion</a:t>
            </a:r>
            <a:endParaRPr lang="es-CO" b="1" dirty="0">
              <a:solidFill>
                <a:schemeClr val="bg1"/>
              </a:solidFill>
              <a:latin typeface="Arial" panose="020B060402020202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xmlns="" id="{1D60EC01-DBCD-EA43-A971-889D5C4E215C}"/>
              </a:ext>
            </a:extLst>
          </p:cNvPr>
          <p:cNvSpPr txBox="1"/>
          <p:nvPr/>
        </p:nvSpPr>
        <p:spPr>
          <a:xfrm>
            <a:off x="7783568" y="5133108"/>
            <a:ext cx="2118889" cy="369332"/>
          </a:xfrm>
          <a:prstGeom prst="rect">
            <a:avLst/>
          </a:prstGeom>
          <a:noFill/>
        </p:spPr>
        <p:txBody>
          <a:bodyPr wrap="square" rtlCol="0">
            <a:spAutoFit/>
          </a:bodyPr>
          <a:lstStyle/>
          <a:p>
            <a:r>
              <a:rPr lang="es-CO" dirty="0">
                <a:solidFill>
                  <a:schemeClr val="bg1"/>
                </a:solidFill>
                <a:latin typeface="Arial" panose="020B0604020202020204" pitchFamily="34" charset="0"/>
                <a:cs typeface="Arial" panose="020B0604020202020204" pitchFamily="34" charset="0"/>
              </a:rPr>
              <a:t>@Mineducacion</a:t>
            </a:r>
            <a:endParaRPr lang="es-CO" b="1" dirty="0">
              <a:solidFill>
                <a:schemeClr val="bg1"/>
              </a:solidFill>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xmlns="" id="{8EFC1ADE-26D0-3F45-8E27-92EB9D75682A}"/>
              </a:ext>
            </a:extLst>
          </p:cNvPr>
          <p:cNvPicPr>
            <a:picLocks noChangeAspect="1"/>
          </p:cNvPicPr>
          <p:nvPr/>
        </p:nvPicPr>
        <p:blipFill>
          <a:blip r:embed="rId2"/>
          <a:stretch>
            <a:fillRect/>
          </a:stretch>
        </p:blipFill>
        <p:spPr>
          <a:xfrm>
            <a:off x="2488403" y="5209824"/>
            <a:ext cx="304800" cy="215900"/>
          </a:xfrm>
          <a:prstGeom prst="rect">
            <a:avLst/>
          </a:prstGeom>
        </p:spPr>
      </p:pic>
      <p:pic>
        <p:nvPicPr>
          <p:cNvPr id="5" name="Imagen 4">
            <a:extLst>
              <a:ext uri="{FF2B5EF4-FFF2-40B4-BE49-F238E27FC236}">
                <a16:creationId xmlns:a16="http://schemas.microsoft.com/office/drawing/2014/main" xmlns="" id="{074F8FDD-5177-254D-91A5-090B38923318}"/>
              </a:ext>
            </a:extLst>
          </p:cNvPr>
          <p:cNvPicPr>
            <a:picLocks noChangeAspect="1"/>
          </p:cNvPicPr>
          <p:nvPr/>
        </p:nvPicPr>
        <p:blipFill>
          <a:blip r:embed="rId3"/>
          <a:stretch>
            <a:fillRect/>
          </a:stretch>
        </p:blipFill>
        <p:spPr>
          <a:xfrm>
            <a:off x="4978280" y="5203474"/>
            <a:ext cx="266700" cy="228600"/>
          </a:xfrm>
          <a:prstGeom prst="rect">
            <a:avLst/>
          </a:prstGeom>
        </p:spPr>
      </p:pic>
      <p:pic>
        <p:nvPicPr>
          <p:cNvPr id="13" name="Imagen 12">
            <a:extLst>
              <a:ext uri="{FF2B5EF4-FFF2-40B4-BE49-F238E27FC236}">
                <a16:creationId xmlns:a16="http://schemas.microsoft.com/office/drawing/2014/main" xmlns="" id="{B4582D57-FC4C-E748-B2B6-6C8AAB9599ED}"/>
              </a:ext>
            </a:extLst>
          </p:cNvPr>
          <p:cNvPicPr>
            <a:picLocks noChangeAspect="1"/>
          </p:cNvPicPr>
          <p:nvPr/>
        </p:nvPicPr>
        <p:blipFill>
          <a:blip r:embed="rId4"/>
          <a:stretch>
            <a:fillRect/>
          </a:stretch>
        </p:blipFill>
        <p:spPr>
          <a:xfrm>
            <a:off x="7569144" y="5197124"/>
            <a:ext cx="228600" cy="241300"/>
          </a:xfrm>
          <a:prstGeom prst="rect">
            <a:avLst/>
          </a:prstGeom>
        </p:spPr>
      </p:pic>
      <p:pic>
        <p:nvPicPr>
          <p:cNvPr id="4" name="Imagen 3">
            <a:extLst>
              <a:ext uri="{FF2B5EF4-FFF2-40B4-BE49-F238E27FC236}">
                <a16:creationId xmlns:a16="http://schemas.microsoft.com/office/drawing/2014/main" xmlns="" id="{3539ACF9-627C-EB48-80D5-8211035E69E9}"/>
              </a:ext>
            </a:extLst>
          </p:cNvPr>
          <p:cNvPicPr>
            <a:picLocks noChangeAspect="1"/>
          </p:cNvPicPr>
          <p:nvPr/>
        </p:nvPicPr>
        <p:blipFill>
          <a:blip r:embed="rId5"/>
          <a:stretch>
            <a:fillRect/>
          </a:stretch>
        </p:blipFill>
        <p:spPr>
          <a:xfrm>
            <a:off x="-7088" y="803257"/>
            <a:ext cx="3200937" cy="609702"/>
          </a:xfrm>
          <a:prstGeom prst="rect">
            <a:avLst/>
          </a:prstGeom>
        </p:spPr>
      </p:pic>
      <p:sp>
        <p:nvSpPr>
          <p:cNvPr id="2" name="CuadroTexto 1">
            <a:extLst>
              <a:ext uri="{FF2B5EF4-FFF2-40B4-BE49-F238E27FC236}">
                <a16:creationId xmlns:a16="http://schemas.microsoft.com/office/drawing/2014/main" xmlns="" id="{8FCB69A3-D09C-43A4-9B80-2B23A7414678}"/>
              </a:ext>
            </a:extLst>
          </p:cNvPr>
          <p:cNvSpPr txBox="1"/>
          <p:nvPr/>
        </p:nvSpPr>
        <p:spPr>
          <a:xfrm>
            <a:off x="1271943" y="1760722"/>
            <a:ext cx="4528458" cy="2585323"/>
          </a:xfrm>
          <a:prstGeom prst="rect">
            <a:avLst/>
          </a:prstGeom>
          <a:noFill/>
        </p:spPr>
        <p:txBody>
          <a:bodyPr wrap="square" rtlCol="0">
            <a:spAutoFit/>
          </a:bodyPr>
          <a:lstStyle/>
          <a:p>
            <a:pPr algn="just"/>
            <a:r>
              <a:rPr lang="es-CO" b="1" i="1" dirty="0">
                <a:solidFill>
                  <a:schemeClr val="bg1"/>
                </a:solidFill>
              </a:rPr>
              <a:t>Atender no es igual que atender bien; en consecuencia, se puede decir que las personas se sienten bien atendidas cuando se ha influido positivamente en ellas. Se atiende bien cuando, de manera consciente, se busca influir positivamente en la comunidad, al trabajar para ellos con gusto y especial dedicación a sus necesidades y solicitudes</a:t>
            </a:r>
            <a:r>
              <a:rPr lang="es-CO" b="1" i="1" dirty="0"/>
              <a:t>.</a:t>
            </a:r>
          </a:p>
          <a:p>
            <a:pPr algn="just"/>
            <a:endParaRPr lang="es-CO" dirty="0"/>
          </a:p>
        </p:txBody>
      </p:sp>
      <p:pic>
        <p:nvPicPr>
          <p:cNvPr id="10242" name="Picture 2" descr="Resultado de imagen para gracias">
            <a:extLst>
              <a:ext uri="{FF2B5EF4-FFF2-40B4-BE49-F238E27FC236}">
                <a16:creationId xmlns:a16="http://schemas.microsoft.com/office/drawing/2014/main" xmlns="" id="{27BADCE9-5737-469D-9EE3-97AC6C8E91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1600" y="1419576"/>
            <a:ext cx="4902823" cy="28016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343845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EC700C3C-0BF3-5544-9382-A5B9BB82E3A1}"/>
              </a:ext>
            </a:extLst>
          </p:cNvPr>
          <p:cNvSpPr txBox="1"/>
          <p:nvPr/>
        </p:nvSpPr>
        <p:spPr>
          <a:xfrm>
            <a:off x="3641162" y="787054"/>
            <a:ext cx="1653203" cy="2215991"/>
          </a:xfrm>
          <a:prstGeom prst="rect">
            <a:avLst/>
          </a:prstGeom>
          <a:noFill/>
        </p:spPr>
        <p:txBody>
          <a:bodyPr wrap="square" rtlCol="0">
            <a:spAutoFit/>
          </a:bodyPr>
          <a:lstStyle/>
          <a:p>
            <a:r>
              <a:rPr lang="es-CO" sz="13800" b="1" dirty="0">
                <a:solidFill>
                  <a:srgbClr val="3F65AA"/>
                </a:solidFill>
                <a:latin typeface="Arial" panose="020B0604020202020204" pitchFamily="34" charset="0"/>
                <a:cs typeface="Arial" panose="020B0604020202020204" pitchFamily="34" charset="0"/>
              </a:rPr>
              <a:t>1.</a:t>
            </a:r>
          </a:p>
        </p:txBody>
      </p:sp>
      <p:sp>
        <p:nvSpPr>
          <p:cNvPr id="27" name="Rectángulo 26">
            <a:extLst>
              <a:ext uri="{FF2B5EF4-FFF2-40B4-BE49-F238E27FC236}">
                <a16:creationId xmlns:a16="http://schemas.microsoft.com/office/drawing/2014/main" xmlns="" id="{1EFE5F46-1483-6E42-AFD1-2C024A1BE0EE}"/>
              </a:ext>
            </a:extLst>
          </p:cNvPr>
          <p:cNvSpPr/>
          <p:nvPr/>
        </p:nvSpPr>
        <p:spPr>
          <a:xfrm>
            <a:off x="5543106" y="-7088"/>
            <a:ext cx="6648894" cy="6865088"/>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26" name="CuadroTexto 25">
            <a:extLst>
              <a:ext uri="{FF2B5EF4-FFF2-40B4-BE49-F238E27FC236}">
                <a16:creationId xmlns:a16="http://schemas.microsoft.com/office/drawing/2014/main" xmlns="" id="{D4211EAE-0013-F941-8237-E6E2EB02C1EB}"/>
              </a:ext>
            </a:extLst>
          </p:cNvPr>
          <p:cNvSpPr txBox="1"/>
          <p:nvPr/>
        </p:nvSpPr>
        <p:spPr>
          <a:xfrm>
            <a:off x="1686936" y="2818747"/>
            <a:ext cx="3494664" cy="461665"/>
          </a:xfrm>
          <a:prstGeom prst="rect">
            <a:avLst/>
          </a:prstGeom>
          <a:noFill/>
        </p:spPr>
        <p:txBody>
          <a:bodyPr wrap="square" rtlCol="0">
            <a:spAutoFit/>
          </a:bodyPr>
          <a:lstStyle/>
          <a:p>
            <a:pPr algn="r"/>
            <a:r>
              <a:rPr lang="es-CO" sz="1200" dirty="0">
                <a:solidFill>
                  <a:srgbClr val="3F65AA"/>
                </a:solidFill>
                <a:latin typeface="Arial" panose="020B0604020202020204" pitchFamily="34" charset="0"/>
                <a:cs typeface="Arial" panose="020B0604020202020204" pitchFamily="34" charset="0"/>
              </a:rPr>
              <a:t>GESTIÓN DE SOLICITUDES DE CIUDADANOS .</a:t>
            </a:r>
          </a:p>
        </p:txBody>
      </p:sp>
      <p:sp>
        <p:nvSpPr>
          <p:cNvPr id="34" name="CuadroTexto 33">
            <a:extLst>
              <a:ext uri="{FF2B5EF4-FFF2-40B4-BE49-F238E27FC236}">
                <a16:creationId xmlns:a16="http://schemas.microsoft.com/office/drawing/2014/main" xmlns="" id="{CF0A85E7-F503-CA46-87E1-DCD887D04A46}"/>
              </a:ext>
            </a:extLst>
          </p:cNvPr>
          <p:cNvSpPr txBox="1"/>
          <p:nvPr/>
        </p:nvSpPr>
        <p:spPr>
          <a:xfrm>
            <a:off x="5918789" y="742224"/>
            <a:ext cx="5681028" cy="5186035"/>
          </a:xfrm>
          <a:prstGeom prst="rect">
            <a:avLst/>
          </a:prstGeom>
          <a:noFill/>
        </p:spPr>
        <p:txBody>
          <a:bodyPr wrap="square" rtlCol="0">
            <a:spAutoFit/>
          </a:bodyPr>
          <a:lstStyle/>
          <a:p>
            <a:r>
              <a:rPr lang="es-ES" sz="1600" dirty="0">
                <a:solidFill>
                  <a:schemeClr val="bg1"/>
                </a:solidFill>
              </a:rPr>
              <a:t>Existen al menos cuatro escenarios en los cuales la ciudadanía interactúa con una misma entidad: </a:t>
            </a:r>
          </a:p>
          <a:p>
            <a:endParaRPr lang="es-CO" sz="1600" dirty="0">
              <a:solidFill>
                <a:schemeClr val="bg1"/>
              </a:solidFill>
            </a:endParaRPr>
          </a:p>
          <a:p>
            <a:pPr marL="171450" lvl="0" indent="-171450">
              <a:buFont typeface="Arial" panose="020B0604020202020204" pitchFamily="34" charset="0"/>
              <a:buChar char="•"/>
            </a:pPr>
            <a:r>
              <a:rPr lang="es-ES" sz="1600" dirty="0">
                <a:solidFill>
                  <a:schemeClr val="bg1"/>
                </a:solidFill>
              </a:rPr>
              <a:t>Consulta de información pública. </a:t>
            </a:r>
            <a:endParaRPr lang="es-CO" sz="1600" dirty="0">
              <a:solidFill>
                <a:schemeClr val="bg1"/>
              </a:solidFill>
            </a:endParaRPr>
          </a:p>
          <a:p>
            <a:pPr marL="171450" lvl="0" indent="-171450">
              <a:buFont typeface="Arial" panose="020B0604020202020204" pitchFamily="34" charset="0"/>
              <a:buChar char="•"/>
            </a:pPr>
            <a:r>
              <a:rPr lang="es-ES" sz="1600" dirty="0">
                <a:solidFill>
                  <a:schemeClr val="bg1"/>
                </a:solidFill>
              </a:rPr>
              <a:t>Tramites y servicios. </a:t>
            </a:r>
            <a:endParaRPr lang="es-CO" sz="1600" dirty="0">
              <a:solidFill>
                <a:schemeClr val="bg1"/>
              </a:solidFill>
            </a:endParaRPr>
          </a:p>
          <a:p>
            <a:pPr marL="171450" lvl="0" indent="-171450">
              <a:buFont typeface="Arial" panose="020B0604020202020204" pitchFamily="34" charset="0"/>
              <a:buChar char="•"/>
            </a:pPr>
            <a:r>
              <a:rPr lang="es-ES" sz="1600" dirty="0">
                <a:solidFill>
                  <a:schemeClr val="bg1"/>
                </a:solidFill>
              </a:rPr>
              <a:t>Peticiones, quejas, reclamos y denuncias.</a:t>
            </a:r>
            <a:endParaRPr lang="es-CO" sz="1600" dirty="0">
              <a:solidFill>
                <a:schemeClr val="bg1"/>
              </a:solidFill>
            </a:endParaRPr>
          </a:p>
          <a:p>
            <a:pPr marL="171450" lvl="0" indent="-171450">
              <a:buFont typeface="Arial" panose="020B0604020202020204" pitchFamily="34" charset="0"/>
              <a:buChar char="•"/>
            </a:pPr>
            <a:r>
              <a:rPr lang="es-ES" sz="1600" dirty="0">
                <a:solidFill>
                  <a:schemeClr val="bg1"/>
                </a:solidFill>
              </a:rPr>
              <a:t>Participación ciudadana en políticas o programas liderados por la entidad. </a:t>
            </a:r>
            <a:endParaRPr lang="es-CO" sz="1600" dirty="0">
              <a:solidFill>
                <a:schemeClr val="bg1"/>
              </a:solidFill>
            </a:endParaRPr>
          </a:p>
          <a:p>
            <a:pPr algn="just"/>
            <a:endParaRPr lang="es-CO" sz="1600" dirty="0">
              <a:solidFill>
                <a:schemeClr val="bg1"/>
              </a:solidFill>
            </a:endParaRPr>
          </a:p>
          <a:p>
            <a:pPr algn="just"/>
            <a:r>
              <a:rPr lang="es-ES" sz="1600" b="1" dirty="0">
                <a:solidFill>
                  <a:schemeClr val="bg1"/>
                </a:solidFill>
              </a:rPr>
              <a:t>La petición es un derecho fundamental protegido por la Constitución Política de Colombia. </a:t>
            </a:r>
            <a:r>
              <a:rPr lang="es-ES" sz="1600" dirty="0">
                <a:solidFill>
                  <a:schemeClr val="bg1"/>
                </a:solidFill>
              </a:rPr>
              <a:t>Por eso el ciudadano, podrá, mediante la acción de tutela, solicitar su protección en los casos en que la entidad vulnere o amenace este derecho, ya sea por acción u omisión. (Artículo 86 de la Constitución Política de Colombia). </a:t>
            </a:r>
          </a:p>
          <a:p>
            <a:pPr algn="just"/>
            <a:endParaRPr lang="es-ES" sz="1600" dirty="0">
              <a:solidFill>
                <a:schemeClr val="bg1"/>
              </a:solidFill>
            </a:endParaRPr>
          </a:p>
          <a:p>
            <a:pPr algn="just"/>
            <a:r>
              <a:rPr lang="es-ES" sz="1600" dirty="0">
                <a:solidFill>
                  <a:schemeClr val="bg1"/>
                </a:solidFill>
              </a:rPr>
              <a:t>Todos los ciudadanos pueden ejercer el derecho de petición, es gratuito y no requiere la representación a través de un abogado o de un adulto si es menor de edad: (Inciso 3, articulo 13, ley 1755 de 2015).</a:t>
            </a:r>
            <a:endParaRPr lang="es-CO" sz="1600" dirty="0">
              <a:solidFill>
                <a:schemeClr val="bg1"/>
              </a:solidFill>
            </a:endParaRPr>
          </a:p>
          <a:p>
            <a:pPr algn="just"/>
            <a:endParaRPr lang="es-CO" sz="1100" dirty="0"/>
          </a:p>
        </p:txBody>
      </p:sp>
      <p:pic>
        <p:nvPicPr>
          <p:cNvPr id="2050" name="Picture 2" descr="Resultado de imagen para PETICIÓN">
            <a:extLst>
              <a:ext uri="{FF2B5EF4-FFF2-40B4-BE49-F238E27FC236}">
                <a16:creationId xmlns:a16="http://schemas.microsoft.com/office/drawing/2014/main" xmlns="" id="{949C5B89-A7D2-437D-B399-E56D8EE7D2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496" y="3250831"/>
            <a:ext cx="4639857" cy="2770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33045853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6" name="CuadroTexto 5">
            <a:extLst>
              <a:ext uri="{FF2B5EF4-FFF2-40B4-BE49-F238E27FC236}">
                <a16:creationId xmlns:a16="http://schemas.microsoft.com/office/drawing/2014/main" xmlns="" id="{5AE70879-AFC8-A94A-AFFB-906B9BFC2723}"/>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1.</a:t>
            </a:r>
          </a:p>
        </p:txBody>
      </p:sp>
      <p:sp>
        <p:nvSpPr>
          <p:cNvPr id="15" name="CuadroTexto 14">
            <a:extLst>
              <a:ext uri="{FF2B5EF4-FFF2-40B4-BE49-F238E27FC236}">
                <a16:creationId xmlns:a16="http://schemas.microsoft.com/office/drawing/2014/main" xmlns="" id="{5BF8DB2D-5C2C-D24B-AA58-65146138186D}"/>
              </a:ext>
            </a:extLst>
          </p:cNvPr>
          <p:cNvSpPr txBox="1"/>
          <p:nvPr/>
        </p:nvSpPr>
        <p:spPr>
          <a:xfrm>
            <a:off x="918774" y="153254"/>
            <a:ext cx="2476360" cy="584775"/>
          </a:xfrm>
          <a:prstGeom prst="rect">
            <a:avLst/>
          </a:prstGeom>
          <a:noFill/>
        </p:spPr>
        <p:txBody>
          <a:bodyPr wrap="square" rtlCol="0">
            <a:spAutoFit/>
          </a:bodyPr>
          <a:lstStyle/>
          <a:p>
            <a:r>
              <a:rPr lang="es-CO" sz="1600" dirty="0">
                <a:solidFill>
                  <a:srgbClr val="3F65AA"/>
                </a:solidFill>
                <a:latin typeface="Arial" panose="020B0604020202020204" pitchFamily="34" charset="0"/>
                <a:cs typeface="Arial" panose="020B0604020202020204" pitchFamily="34" charset="0"/>
              </a:rPr>
              <a:t>Gestión de solicitudes de</a:t>
            </a:r>
          </a:p>
          <a:p>
            <a:r>
              <a:rPr lang="es-CO" sz="1600" dirty="0">
                <a:solidFill>
                  <a:srgbClr val="3F65AA"/>
                </a:solidFill>
                <a:latin typeface="Arial" panose="020B0604020202020204" pitchFamily="34" charset="0"/>
                <a:cs typeface="Arial" panose="020B0604020202020204" pitchFamily="34" charset="0"/>
              </a:rPr>
              <a:t>ciudadanos </a:t>
            </a:r>
            <a:endParaRPr lang="es-CO" sz="1600" b="1" dirty="0">
              <a:solidFill>
                <a:srgbClr val="3F65AA"/>
              </a:solidFill>
              <a:latin typeface="Arial" panose="020B0604020202020204" pitchFamily="34" charset="0"/>
              <a:cs typeface="Arial" panose="020B0604020202020204" pitchFamily="34" charset="0"/>
            </a:endParaRPr>
          </a:p>
        </p:txBody>
      </p:sp>
      <p:sp>
        <p:nvSpPr>
          <p:cNvPr id="26" name="CuadroTexto 25">
            <a:extLst>
              <a:ext uri="{FF2B5EF4-FFF2-40B4-BE49-F238E27FC236}">
                <a16:creationId xmlns:a16="http://schemas.microsoft.com/office/drawing/2014/main" xmlns="" id="{D4211EAE-0013-F941-8237-E6E2EB02C1EB}"/>
              </a:ext>
            </a:extLst>
          </p:cNvPr>
          <p:cNvSpPr txBox="1"/>
          <p:nvPr/>
        </p:nvSpPr>
        <p:spPr>
          <a:xfrm>
            <a:off x="706107" y="1443841"/>
            <a:ext cx="5861318" cy="4708981"/>
          </a:xfrm>
          <a:prstGeom prst="rect">
            <a:avLst/>
          </a:prstGeom>
          <a:noFill/>
        </p:spPr>
        <p:txBody>
          <a:bodyPr wrap="square" rtlCol="0">
            <a:spAutoFit/>
          </a:bodyPr>
          <a:lstStyle/>
          <a:p>
            <a:pPr algn="just"/>
            <a:r>
              <a:rPr lang="es-ES" sz="1600" dirty="0"/>
              <a:t>Con respecto a los tiempos de respuesta de una solicitud debemos tener presente: </a:t>
            </a:r>
          </a:p>
          <a:p>
            <a:pPr algn="just"/>
            <a:endParaRPr lang="es-ES" sz="1600" dirty="0"/>
          </a:p>
          <a:p>
            <a:pPr algn="just"/>
            <a:r>
              <a:rPr lang="es-ES" sz="1600" dirty="0"/>
              <a:t>Las entidades cuentan con 10 días hábiles para resolver las solicitudes de información o de documentos que sean presentadas por otra entidad. (Artículo 30, Ley 1755 de 2015). </a:t>
            </a:r>
            <a:endParaRPr lang="es-CO" sz="1600" dirty="0"/>
          </a:p>
          <a:p>
            <a:pPr algn="just"/>
            <a:r>
              <a:rPr lang="es-ES" sz="1600" dirty="0"/>
              <a:t> </a:t>
            </a:r>
            <a:endParaRPr lang="es-CO" sz="1600" dirty="0"/>
          </a:p>
          <a:p>
            <a:pPr algn="just"/>
            <a:r>
              <a:rPr lang="es-ES" sz="1600" dirty="0"/>
              <a:t>Adicionalmente. Se deben radicar y responder las PQRSD anónimas dentro de los términos establecido por la ley. Si no se cuenta con la dirección de notificación, se publicará la respuesta en la página web y en un lugar visible al público de la entidad durante cinco días hábiles, con la advertencia de que la notificación se considerará surtida al finalizar el día siguiente al retiro del aviso. (Artículo 69 de la Ley 1437 de 2011). </a:t>
            </a:r>
            <a:endParaRPr lang="es-CO" sz="1600" dirty="0"/>
          </a:p>
          <a:p>
            <a:pPr algn="just"/>
            <a:r>
              <a:rPr lang="es-ES" sz="1600" dirty="0"/>
              <a:t> </a:t>
            </a:r>
            <a:endParaRPr lang="es-CO" sz="1600" dirty="0"/>
          </a:p>
          <a:p>
            <a:pPr algn="just"/>
            <a:r>
              <a:rPr lang="es-ES" sz="1600" dirty="0"/>
              <a:t>Finalmente, el ciudadano tiene derecho a presentar recursos de reposición o insistencia, en los casos en los que la Administración pública le niegue el acceso a la información.  </a:t>
            </a:r>
            <a:endParaRPr lang="es-CO" sz="1600" dirty="0"/>
          </a:p>
          <a:p>
            <a:endParaRPr lang="es-CO" sz="1200" dirty="0">
              <a:solidFill>
                <a:srgbClr val="3F65AA"/>
              </a:solidFill>
              <a:latin typeface="Arial" panose="020B0604020202020204" pitchFamily="34" charset="0"/>
              <a:cs typeface="Arial" panose="020B0604020202020204" pitchFamily="34" charset="0"/>
            </a:endParaRPr>
          </a:p>
        </p:txBody>
      </p:sp>
      <p:pic>
        <p:nvPicPr>
          <p:cNvPr id="3074" name="Picture 2" descr="Resultado de imagen para tiempo de respuesta">
            <a:extLst>
              <a:ext uri="{FF2B5EF4-FFF2-40B4-BE49-F238E27FC236}">
                <a16:creationId xmlns:a16="http://schemas.microsoft.com/office/drawing/2014/main" xmlns="" id="{17D08320-898D-48E8-9C7C-014FA3B89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7538" y="577025"/>
            <a:ext cx="4960493" cy="28930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Imagen 7" descr="C:\Users\LIDER SAC\Downloads\LOGO EDUCACION.jpg"/>
          <p:cNvPicPr/>
          <p:nvPr/>
        </p:nvPicPr>
        <p:blipFill>
          <a:blip r:embed="rId3">
            <a:extLst>
              <a:ext uri="{28A0092B-C50C-407E-A947-70E740481C1C}">
                <a14:useLocalDpi xmlns:a14="http://schemas.microsoft.com/office/drawing/2010/main" val="0"/>
              </a:ext>
            </a:extLst>
          </a:blip>
          <a:srcRect/>
          <a:stretch>
            <a:fillRect/>
          </a:stretch>
        </p:blipFill>
        <p:spPr bwMode="auto">
          <a:xfrm>
            <a:off x="9839597" y="4368800"/>
            <a:ext cx="1858434" cy="1625600"/>
          </a:xfrm>
          <a:prstGeom prst="rect">
            <a:avLst/>
          </a:prstGeom>
          <a:noFill/>
          <a:ln>
            <a:noFill/>
          </a:ln>
        </p:spPr>
      </p:pic>
    </p:spTree>
    <p:extLst>
      <p:ext uri="{BB962C8B-B14F-4D97-AF65-F5344CB8AC3E}">
        <p14:creationId xmlns:p14="http://schemas.microsoft.com/office/powerpoint/2010/main" val="260713610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ángulo 51">
            <a:extLst>
              <a:ext uri="{FF2B5EF4-FFF2-40B4-BE49-F238E27FC236}">
                <a16:creationId xmlns:a16="http://schemas.microsoft.com/office/drawing/2014/main" xmlns="" id="{826E49F9-1717-4969-8A0A-8DCCEDC7B1B4}"/>
              </a:ext>
            </a:extLst>
          </p:cNvPr>
          <p:cNvSpPr/>
          <p:nvPr/>
        </p:nvSpPr>
        <p:spPr>
          <a:xfrm>
            <a:off x="4187826" y="596051"/>
            <a:ext cx="801181" cy="382420"/>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3F65AA"/>
              </a:solidFill>
              <a:latin typeface="Arial" panose="020B0604020202020204" pitchFamily="34" charset="0"/>
            </a:endParaRPr>
          </a:p>
        </p:txBody>
      </p:sp>
      <p:sp>
        <p:nvSpPr>
          <p:cNvPr id="53" name="Rectángulo 52">
            <a:extLst>
              <a:ext uri="{FF2B5EF4-FFF2-40B4-BE49-F238E27FC236}">
                <a16:creationId xmlns:a16="http://schemas.microsoft.com/office/drawing/2014/main" xmlns="" id="{2F1DB92C-0E29-4C36-B898-A1E1F09301CC}"/>
              </a:ext>
            </a:extLst>
          </p:cNvPr>
          <p:cNvSpPr/>
          <p:nvPr/>
        </p:nvSpPr>
        <p:spPr>
          <a:xfrm>
            <a:off x="4769072" y="596051"/>
            <a:ext cx="2036135" cy="382420"/>
          </a:xfrm>
          <a:prstGeom prst="rect">
            <a:avLst/>
          </a:prstGeom>
          <a:solidFill>
            <a:srgbClr val="6F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3F65AA"/>
              </a:solidFill>
              <a:latin typeface="Arial" panose="020B0604020202020204" pitchFamily="34" charset="0"/>
            </a:endParaRPr>
          </a:p>
        </p:txBody>
      </p:sp>
      <p:sp>
        <p:nvSpPr>
          <p:cNvPr id="55" name="Rectángulo 54">
            <a:extLst>
              <a:ext uri="{FF2B5EF4-FFF2-40B4-BE49-F238E27FC236}">
                <a16:creationId xmlns:a16="http://schemas.microsoft.com/office/drawing/2014/main" xmlns="" id="{50C670F4-E8BB-46A9-A023-2E4F7CDC2AF6}"/>
              </a:ext>
            </a:extLst>
          </p:cNvPr>
          <p:cNvSpPr/>
          <p:nvPr/>
        </p:nvSpPr>
        <p:spPr>
          <a:xfrm>
            <a:off x="4356234" y="612645"/>
            <a:ext cx="2388795" cy="338554"/>
          </a:xfrm>
          <a:prstGeom prst="rect">
            <a:avLst/>
          </a:prstGeom>
        </p:spPr>
        <p:txBody>
          <a:bodyPr wrap="none">
            <a:spAutoFit/>
          </a:bodyPr>
          <a:lstStyle/>
          <a:p>
            <a:r>
              <a:rPr lang="es-CO" sz="1600" b="1" dirty="0">
                <a:solidFill>
                  <a:schemeClr val="bg1"/>
                </a:solidFill>
                <a:latin typeface="Arial" panose="020B0604020202020204" pitchFamily="34" charset="0"/>
                <a:cs typeface="Arial" panose="020B0604020202020204" pitchFamily="34" charset="0"/>
              </a:rPr>
              <a:t>Objetivo de la Petición</a:t>
            </a:r>
            <a:endParaRPr lang="es-CO" sz="1600" b="1" dirty="0">
              <a:latin typeface="Arial" panose="020B0604020202020204" pitchFamily="34" charset="0"/>
            </a:endParaRPr>
          </a:p>
        </p:txBody>
      </p:sp>
      <p:sp>
        <p:nvSpPr>
          <p:cNvPr id="5" name="CuadroTexto 4">
            <a:extLst>
              <a:ext uri="{FF2B5EF4-FFF2-40B4-BE49-F238E27FC236}">
                <a16:creationId xmlns:a16="http://schemas.microsoft.com/office/drawing/2014/main" xmlns="" id="{0B918ABB-C3F1-4E7B-B95B-B47656D8DA17}"/>
              </a:ext>
            </a:extLst>
          </p:cNvPr>
          <p:cNvSpPr txBox="1"/>
          <p:nvPr/>
        </p:nvSpPr>
        <p:spPr>
          <a:xfrm>
            <a:off x="1326994" y="1226634"/>
            <a:ext cx="9099395" cy="461665"/>
          </a:xfrm>
          <a:prstGeom prst="rect">
            <a:avLst/>
          </a:prstGeom>
          <a:noFill/>
          <a:ln>
            <a:solidFill>
              <a:srgbClr val="3F65AA"/>
            </a:solidFill>
          </a:ln>
        </p:spPr>
        <p:txBody>
          <a:bodyPr wrap="square" rtlCol="0">
            <a:spAutoFit/>
          </a:bodyPr>
          <a:lstStyle/>
          <a:p>
            <a:r>
              <a:rPr lang="es-CO" sz="1200" dirty="0">
                <a:solidFill>
                  <a:srgbClr val="3F65AA"/>
                </a:solidFill>
                <a:latin typeface="Arial" panose="020B0604020202020204" pitchFamily="34" charset="0"/>
                <a:cs typeface="Arial" panose="020B0604020202020204" pitchFamily="34" charset="0"/>
              </a:rPr>
              <a:t>Toda actuación que inicie cualquier persona ante las autoridades implica el ejercicio del </a:t>
            </a:r>
            <a:r>
              <a:rPr lang="es-CO" sz="1200" b="1" dirty="0">
                <a:solidFill>
                  <a:srgbClr val="3F65AA"/>
                </a:solidFill>
                <a:latin typeface="Arial" panose="020B0604020202020204" pitchFamily="34" charset="0"/>
                <a:cs typeface="Arial" panose="020B0604020202020204" pitchFamily="34" charset="0"/>
              </a:rPr>
              <a:t>derecho de petición </a:t>
            </a:r>
            <a:r>
              <a:rPr lang="es-CO" sz="1200" dirty="0">
                <a:solidFill>
                  <a:srgbClr val="3F65AA"/>
                </a:solidFill>
                <a:latin typeface="Arial" panose="020B0604020202020204" pitchFamily="34" charset="0"/>
                <a:cs typeface="Arial" panose="020B0604020202020204" pitchFamily="34" charset="0"/>
              </a:rPr>
              <a:t>consagrado en el </a:t>
            </a:r>
            <a:r>
              <a:rPr lang="es-CO" sz="1200" b="1" dirty="0">
                <a:solidFill>
                  <a:srgbClr val="3F65AA"/>
                </a:solidFill>
                <a:latin typeface="Arial" panose="020B0604020202020204" pitchFamily="34" charset="0"/>
                <a:cs typeface="Arial" panose="020B0604020202020204" pitchFamily="34" charset="0"/>
              </a:rPr>
              <a:t>articulo 23 de la Constitución Política, </a:t>
            </a:r>
            <a:r>
              <a:rPr lang="es-CO" sz="1200" dirty="0">
                <a:solidFill>
                  <a:srgbClr val="3F65AA"/>
                </a:solidFill>
                <a:latin typeface="Arial" panose="020B0604020202020204" pitchFamily="34" charset="0"/>
                <a:cs typeface="Arial" panose="020B0604020202020204" pitchFamily="34" charset="0"/>
              </a:rPr>
              <a:t>sin que sea necesario invocarlo</a:t>
            </a:r>
            <a:r>
              <a:rPr lang="es-CO" sz="1200" b="1" dirty="0">
                <a:solidFill>
                  <a:srgbClr val="3F65AA"/>
                </a:solidFill>
                <a:latin typeface="Arial" panose="020B0604020202020204" pitchFamily="34" charset="0"/>
                <a:cs typeface="Arial" panose="020B0604020202020204" pitchFamily="34" charset="0"/>
              </a:rPr>
              <a:t> </a:t>
            </a:r>
          </a:p>
        </p:txBody>
      </p:sp>
      <p:sp>
        <p:nvSpPr>
          <p:cNvPr id="10" name="Rectángulo 9">
            <a:extLst>
              <a:ext uri="{FF2B5EF4-FFF2-40B4-BE49-F238E27FC236}">
                <a16:creationId xmlns:a16="http://schemas.microsoft.com/office/drawing/2014/main" xmlns="" id="{F7E9EE3D-DB22-4A8F-B7F1-409DF44AF627}"/>
              </a:ext>
            </a:extLst>
          </p:cNvPr>
          <p:cNvSpPr/>
          <p:nvPr/>
        </p:nvSpPr>
        <p:spPr>
          <a:xfrm>
            <a:off x="347329" y="216694"/>
            <a:ext cx="11584447" cy="6329072"/>
          </a:xfrm>
          <a:prstGeom prst="rect">
            <a:avLst/>
          </a:prstGeom>
          <a:noFill/>
          <a:ln w="28575">
            <a:solidFill>
              <a:srgbClr val="E438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2" name="Conector recto de flecha 11">
            <a:extLst>
              <a:ext uri="{FF2B5EF4-FFF2-40B4-BE49-F238E27FC236}">
                <a16:creationId xmlns:a16="http://schemas.microsoft.com/office/drawing/2014/main" xmlns="" id="{FCED53B6-14E3-4ECA-9C97-19C5000BBA7D}"/>
              </a:ext>
            </a:extLst>
          </p:cNvPr>
          <p:cNvCxnSpPr/>
          <p:nvPr/>
        </p:nvCxnSpPr>
        <p:spPr>
          <a:xfrm>
            <a:off x="5374888" y="951199"/>
            <a:ext cx="0" cy="275435"/>
          </a:xfrm>
          <a:prstGeom prst="straightConnector1">
            <a:avLst/>
          </a:prstGeom>
          <a:ln>
            <a:solidFill>
              <a:srgbClr val="3F65AA"/>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upo 15">
            <a:extLst>
              <a:ext uri="{FF2B5EF4-FFF2-40B4-BE49-F238E27FC236}">
                <a16:creationId xmlns:a16="http://schemas.microsoft.com/office/drawing/2014/main" xmlns="" id="{3FEA852D-853B-4C29-82A3-147347E647DA}"/>
              </a:ext>
            </a:extLst>
          </p:cNvPr>
          <p:cNvGrpSpPr/>
          <p:nvPr/>
        </p:nvGrpSpPr>
        <p:grpSpPr>
          <a:xfrm>
            <a:off x="643870" y="2309636"/>
            <a:ext cx="3075605" cy="3558136"/>
            <a:chOff x="1112221" y="2375987"/>
            <a:chExt cx="3075605" cy="3558136"/>
          </a:xfrm>
        </p:grpSpPr>
        <p:sp>
          <p:nvSpPr>
            <p:cNvPr id="60" name="Rectángulo 59">
              <a:extLst>
                <a:ext uri="{FF2B5EF4-FFF2-40B4-BE49-F238E27FC236}">
                  <a16:creationId xmlns:a16="http://schemas.microsoft.com/office/drawing/2014/main" xmlns="" id="{72B93A68-EF42-423F-9090-CFBF5C8E2FAF}"/>
                </a:ext>
              </a:extLst>
            </p:cNvPr>
            <p:cNvSpPr/>
            <p:nvPr/>
          </p:nvSpPr>
          <p:spPr>
            <a:xfrm>
              <a:off x="1112221" y="2375987"/>
              <a:ext cx="3075605" cy="3530814"/>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pic>
          <p:nvPicPr>
            <p:cNvPr id="57" name="Imagen 56">
              <a:extLst>
                <a:ext uri="{FF2B5EF4-FFF2-40B4-BE49-F238E27FC236}">
                  <a16:creationId xmlns:a16="http://schemas.microsoft.com/office/drawing/2014/main" xmlns="" id="{92A344CD-9A40-4D27-83EB-149CBD6C8A43}"/>
                </a:ext>
              </a:extLst>
            </p:cNvPr>
            <p:cNvPicPr>
              <a:picLocks noChangeAspect="1"/>
            </p:cNvPicPr>
            <p:nvPr/>
          </p:nvPicPr>
          <p:blipFill>
            <a:blip r:embed="rId2"/>
            <a:stretch>
              <a:fillRect/>
            </a:stretch>
          </p:blipFill>
          <p:spPr>
            <a:xfrm>
              <a:off x="1571216" y="3235976"/>
              <a:ext cx="2197896" cy="2698147"/>
            </a:xfrm>
            <a:prstGeom prst="rect">
              <a:avLst/>
            </a:prstGeom>
          </p:spPr>
        </p:pic>
        <p:sp>
          <p:nvSpPr>
            <p:cNvPr id="58" name="CuadroTexto 57">
              <a:extLst>
                <a:ext uri="{FF2B5EF4-FFF2-40B4-BE49-F238E27FC236}">
                  <a16:creationId xmlns:a16="http://schemas.microsoft.com/office/drawing/2014/main" xmlns="" id="{BAB4D7CB-4865-468F-91C1-55D97449AC83}"/>
                </a:ext>
              </a:extLst>
            </p:cNvPr>
            <p:cNvSpPr txBox="1"/>
            <p:nvPr/>
          </p:nvSpPr>
          <p:spPr>
            <a:xfrm>
              <a:off x="1695386" y="4012762"/>
              <a:ext cx="2073726" cy="1615827"/>
            </a:xfrm>
            <a:prstGeom prst="rect">
              <a:avLst/>
            </a:prstGeom>
            <a:noFill/>
          </p:spPr>
          <p:txBody>
            <a:bodyPr wrap="square" rtlCol="0">
              <a:spAutoFit/>
            </a:bodyPr>
            <a:lstStyle/>
            <a:p>
              <a:pPr marL="171450" indent="-171450">
                <a:buFont typeface="Arial" panose="020B0604020202020204" pitchFamily="34" charset="0"/>
                <a:buChar char="•"/>
              </a:pPr>
              <a:r>
                <a:rPr lang="es-CO" sz="1100" dirty="0">
                  <a:solidFill>
                    <a:schemeClr val="bg1"/>
                  </a:solidFill>
                  <a:latin typeface="Arial" panose="020B0604020202020204" pitchFamily="34" charset="0"/>
                  <a:cs typeface="Arial" panose="020B0604020202020204" pitchFamily="34" charset="0"/>
                </a:rPr>
                <a:t>Reconocimiento de un derecho.</a:t>
              </a:r>
            </a:p>
            <a:p>
              <a:pPr marL="171450" indent="-171450">
                <a:buFont typeface="Arial" panose="020B0604020202020204" pitchFamily="34" charset="0"/>
                <a:buChar char="•"/>
              </a:pPr>
              <a:r>
                <a:rPr lang="es-CO" sz="1100" dirty="0">
                  <a:solidFill>
                    <a:schemeClr val="bg1"/>
                  </a:solidFill>
                  <a:latin typeface="Arial" panose="020B0604020202020204" pitchFamily="34" charset="0"/>
                  <a:cs typeface="Arial" panose="020B0604020202020204" pitchFamily="34" charset="0"/>
                </a:rPr>
                <a:t>La intervención de una entidad o funcionario </a:t>
              </a:r>
            </a:p>
            <a:p>
              <a:pPr marL="171450" indent="-171450" algn="just">
                <a:buFont typeface="Arial" panose="020B0604020202020204" pitchFamily="34" charset="0"/>
                <a:buChar char="•"/>
              </a:pPr>
              <a:r>
                <a:rPr lang="es-CO" sz="1100" dirty="0">
                  <a:solidFill>
                    <a:schemeClr val="bg1"/>
                  </a:solidFill>
                  <a:latin typeface="Arial" panose="020B0604020202020204" pitchFamily="34" charset="0"/>
                  <a:cs typeface="Arial" panose="020B0604020202020204" pitchFamily="34" charset="0"/>
                </a:rPr>
                <a:t>La resolución de una situación jurídica.</a:t>
              </a:r>
            </a:p>
            <a:p>
              <a:pPr marL="171450" indent="-171450">
                <a:buFont typeface="Arial" panose="020B0604020202020204" pitchFamily="34" charset="0"/>
                <a:buChar char="•"/>
              </a:pPr>
              <a:r>
                <a:rPr lang="es-CO" sz="1100" dirty="0">
                  <a:solidFill>
                    <a:schemeClr val="bg1"/>
                  </a:solidFill>
                  <a:latin typeface="Arial" panose="020B0604020202020204" pitchFamily="34" charset="0"/>
                  <a:cs typeface="Arial" panose="020B0604020202020204" pitchFamily="34" charset="0"/>
                </a:rPr>
                <a:t>La prestación de un servicio.</a:t>
              </a:r>
            </a:p>
            <a:p>
              <a:pPr marL="171450" indent="-171450">
                <a:buFont typeface="Arial" panose="020B0604020202020204" pitchFamily="34" charset="0"/>
                <a:buChar char="•"/>
              </a:pPr>
              <a:r>
                <a:rPr lang="es-CO" sz="1100" dirty="0">
                  <a:solidFill>
                    <a:schemeClr val="bg1"/>
                  </a:solidFill>
                  <a:latin typeface="Arial" panose="020B0604020202020204" pitchFamily="34" charset="0"/>
                  <a:cs typeface="Arial" panose="020B0604020202020204" pitchFamily="34" charset="0"/>
                </a:rPr>
                <a:t>información</a:t>
              </a:r>
            </a:p>
          </p:txBody>
        </p:sp>
        <p:pic>
          <p:nvPicPr>
            <p:cNvPr id="59" name="Imagen 58">
              <a:extLst>
                <a:ext uri="{FF2B5EF4-FFF2-40B4-BE49-F238E27FC236}">
                  <a16:creationId xmlns:a16="http://schemas.microsoft.com/office/drawing/2014/main" xmlns="" id="{0304FFFD-AFE2-4B2B-BA9A-C0F9F6201D5C}"/>
                </a:ext>
              </a:extLst>
            </p:cNvPr>
            <p:cNvPicPr>
              <a:picLocks noChangeAspect="1"/>
            </p:cNvPicPr>
            <p:nvPr/>
          </p:nvPicPr>
          <p:blipFill>
            <a:blip r:embed="rId3"/>
            <a:stretch>
              <a:fillRect/>
            </a:stretch>
          </p:blipFill>
          <p:spPr>
            <a:xfrm>
              <a:off x="2445791" y="3392489"/>
              <a:ext cx="408464" cy="408464"/>
            </a:xfrm>
            <a:prstGeom prst="rect">
              <a:avLst/>
            </a:prstGeom>
          </p:spPr>
        </p:pic>
        <p:sp>
          <p:nvSpPr>
            <p:cNvPr id="13" name="CuadroTexto 12">
              <a:extLst>
                <a:ext uri="{FF2B5EF4-FFF2-40B4-BE49-F238E27FC236}">
                  <a16:creationId xmlns:a16="http://schemas.microsoft.com/office/drawing/2014/main" xmlns="" id="{C593430E-CCA6-4A83-A7F3-49742EE64F85}"/>
                </a:ext>
              </a:extLst>
            </p:cNvPr>
            <p:cNvSpPr txBox="1"/>
            <p:nvPr/>
          </p:nvSpPr>
          <p:spPr>
            <a:xfrm>
              <a:off x="1219607" y="2527338"/>
              <a:ext cx="2860832" cy="461665"/>
            </a:xfrm>
            <a:prstGeom prst="rect">
              <a:avLst/>
            </a:prstGeom>
            <a:noFill/>
          </p:spPr>
          <p:txBody>
            <a:bodyPr wrap="square" rtlCol="0">
              <a:spAutoFit/>
            </a:bodyPr>
            <a:lstStyle/>
            <a:p>
              <a:pPr algn="just"/>
              <a:r>
                <a:rPr lang="es-CO" sz="1200" b="1" dirty="0">
                  <a:solidFill>
                    <a:schemeClr val="bg1"/>
                  </a:solidFill>
                  <a:latin typeface="Arial" panose="020B0604020202020204" pitchFamily="34" charset="0"/>
                  <a:cs typeface="Arial" panose="020B0604020202020204" pitchFamily="34" charset="0"/>
                </a:rPr>
                <a:t>Mediante el Derecho de Petición se podrá solicitar</a:t>
              </a:r>
            </a:p>
          </p:txBody>
        </p:sp>
      </p:grpSp>
      <p:grpSp>
        <p:nvGrpSpPr>
          <p:cNvPr id="14" name="Grupo 13">
            <a:extLst>
              <a:ext uri="{FF2B5EF4-FFF2-40B4-BE49-F238E27FC236}">
                <a16:creationId xmlns:a16="http://schemas.microsoft.com/office/drawing/2014/main" xmlns="" id="{E68BA20C-2BC1-4ABF-AF0E-5CD80D23A62C}"/>
              </a:ext>
            </a:extLst>
          </p:cNvPr>
          <p:cNvGrpSpPr/>
          <p:nvPr/>
        </p:nvGrpSpPr>
        <p:grpSpPr>
          <a:xfrm>
            <a:off x="4178470" y="2283554"/>
            <a:ext cx="3075605" cy="3536716"/>
            <a:chOff x="6827271" y="2370085"/>
            <a:chExt cx="3075605" cy="3536716"/>
          </a:xfrm>
        </p:grpSpPr>
        <p:sp>
          <p:nvSpPr>
            <p:cNvPr id="65" name="Rectángulo 64">
              <a:extLst>
                <a:ext uri="{FF2B5EF4-FFF2-40B4-BE49-F238E27FC236}">
                  <a16:creationId xmlns:a16="http://schemas.microsoft.com/office/drawing/2014/main" xmlns="" id="{B6DB6887-BC87-42B9-8A5E-DEC28911F3E1}"/>
                </a:ext>
              </a:extLst>
            </p:cNvPr>
            <p:cNvSpPr/>
            <p:nvPr/>
          </p:nvSpPr>
          <p:spPr>
            <a:xfrm>
              <a:off x="6827271" y="2370085"/>
              <a:ext cx="3075605" cy="3530814"/>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cs typeface="Arial" panose="020B0604020202020204" pitchFamily="34" charset="0"/>
              </a:endParaRPr>
            </a:p>
          </p:txBody>
        </p:sp>
        <p:sp>
          <p:nvSpPr>
            <p:cNvPr id="61" name="CuadroTexto 60">
              <a:extLst>
                <a:ext uri="{FF2B5EF4-FFF2-40B4-BE49-F238E27FC236}">
                  <a16:creationId xmlns:a16="http://schemas.microsoft.com/office/drawing/2014/main" xmlns="" id="{19977DDD-D79A-43CA-8C8A-BB19CCC62B10}"/>
                </a:ext>
              </a:extLst>
            </p:cNvPr>
            <p:cNvSpPr txBox="1"/>
            <p:nvPr/>
          </p:nvSpPr>
          <p:spPr>
            <a:xfrm>
              <a:off x="6969956" y="2562323"/>
              <a:ext cx="2860832" cy="461665"/>
            </a:xfrm>
            <a:prstGeom prst="rect">
              <a:avLst/>
            </a:prstGeom>
            <a:noFill/>
          </p:spPr>
          <p:txBody>
            <a:bodyPr wrap="square" rtlCol="0">
              <a:spAutoFit/>
            </a:bodyPr>
            <a:lstStyle/>
            <a:p>
              <a:pPr algn="just"/>
              <a:r>
                <a:rPr lang="es-CO" sz="1200" b="1" dirty="0">
                  <a:solidFill>
                    <a:schemeClr val="bg1"/>
                  </a:solidFill>
                  <a:latin typeface="Arial" panose="020B0604020202020204" pitchFamily="34" charset="0"/>
                  <a:cs typeface="Arial" panose="020B0604020202020204" pitchFamily="34" charset="0"/>
                </a:rPr>
                <a:t>Mediante el Derecho de Petición se podrá solicitar</a:t>
              </a:r>
            </a:p>
          </p:txBody>
        </p:sp>
        <p:pic>
          <p:nvPicPr>
            <p:cNvPr id="62" name="Imagen 61">
              <a:extLst>
                <a:ext uri="{FF2B5EF4-FFF2-40B4-BE49-F238E27FC236}">
                  <a16:creationId xmlns:a16="http://schemas.microsoft.com/office/drawing/2014/main" xmlns="" id="{520B8853-74D5-428E-94CA-F431FAB59BB1}"/>
                </a:ext>
              </a:extLst>
            </p:cNvPr>
            <p:cNvPicPr>
              <a:picLocks noChangeAspect="1"/>
            </p:cNvPicPr>
            <p:nvPr/>
          </p:nvPicPr>
          <p:blipFill>
            <a:blip r:embed="rId2"/>
            <a:stretch>
              <a:fillRect/>
            </a:stretch>
          </p:blipFill>
          <p:spPr>
            <a:xfrm>
              <a:off x="7284704" y="3235976"/>
              <a:ext cx="2302471" cy="2670825"/>
            </a:xfrm>
            <a:prstGeom prst="rect">
              <a:avLst/>
            </a:prstGeom>
          </p:spPr>
        </p:pic>
        <p:pic>
          <p:nvPicPr>
            <p:cNvPr id="63" name="Imagen 62">
              <a:extLst>
                <a:ext uri="{FF2B5EF4-FFF2-40B4-BE49-F238E27FC236}">
                  <a16:creationId xmlns:a16="http://schemas.microsoft.com/office/drawing/2014/main" xmlns="" id="{AFA56BB3-3C7E-450C-B77A-F501703AF414}"/>
                </a:ext>
              </a:extLst>
            </p:cNvPr>
            <p:cNvPicPr>
              <a:picLocks noChangeAspect="1"/>
            </p:cNvPicPr>
            <p:nvPr/>
          </p:nvPicPr>
          <p:blipFill>
            <a:blip r:embed="rId4"/>
            <a:stretch>
              <a:fillRect/>
            </a:stretch>
          </p:blipFill>
          <p:spPr>
            <a:xfrm>
              <a:off x="8210771" y="3320807"/>
              <a:ext cx="450335" cy="473443"/>
            </a:xfrm>
            <a:prstGeom prst="rect">
              <a:avLst/>
            </a:prstGeom>
          </p:spPr>
        </p:pic>
        <p:sp>
          <p:nvSpPr>
            <p:cNvPr id="64" name="CuadroTexto 63">
              <a:extLst>
                <a:ext uri="{FF2B5EF4-FFF2-40B4-BE49-F238E27FC236}">
                  <a16:creationId xmlns:a16="http://schemas.microsoft.com/office/drawing/2014/main" xmlns="" id="{5FE75DED-47BD-4C39-B4B6-961345DB3C21}"/>
                </a:ext>
              </a:extLst>
            </p:cNvPr>
            <p:cNvSpPr txBox="1"/>
            <p:nvPr/>
          </p:nvSpPr>
          <p:spPr>
            <a:xfrm>
              <a:off x="7445044" y="4032942"/>
              <a:ext cx="1840058" cy="1384995"/>
            </a:xfrm>
            <a:prstGeom prst="rect">
              <a:avLst/>
            </a:prstGeom>
            <a:noFill/>
          </p:spPr>
          <p:txBody>
            <a:bodyPr wrap="square" rtlCol="0">
              <a:spAutoFit/>
            </a:bodyPr>
            <a:lstStyle/>
            <a:p>
              <a:pPr marL="171450" indent="-171450">
                <a:buFont typeface="Arial" panose="020B0604020202020204" pitchFamily="34" charset="0"/>
                <a:buChar char="•"/>
              </a:pPr>
              <a:r>
                <a:rPr lang="es-CO" sz="1200" dirty="0">
                  <a:solidFill>
                    <a:schemeClr val="bg1"/>
                  </a:solidFill>
                  <a:latin typeface="Arial" panose="020B0604020202020204" pitchFamily="34" charset="0"/>
                  <a:cs typeface="Arial" panose="020B0604020202020204" pitchFamily="34" charset="0"/>
                </a:rPr>
                <a:t>Consultar, examinar y requerir copias de documentos.</a:t>
              </a:r>
            </a:p>
            <a:p>
              <a:pPr marL="171450" indent="-171450">
                <a:buFont typeface="Arial" panose="020B0604020202020204" pitchFamily="34" charset="0"/>
                <a:buChar char="•"/>
              </a:pPr>
              <a:r>
                <a:rPr lang="es-CO" sz="1200" dirty="0">
                  <a:solidFill>
                    <a:schemeClr val="bg1"/>
                  </a:solidFill>
                  <a:latin typeface="Arial" panose="020B0604020202020204" pitchFamily="34" charset="0"/>
                  <a:cs typeface="Arial" panose="020B0604020202020204" pitchFamily="34" charset="0"/>
                </a:rPr>
                <a:t>Presentar quejas, denuncias , reclamos y sugerencias </a:t>
              </a:r>
            </a:p>
            <a:p>
              <a:pPr marL="171450" indent="-171450">
                <a:buFont typeface="Arial" panose="020B0604020202020204" pitchFamily="34" charset="0"/>
                <a:buChar char="•"/>
              </a:pPr>
              <a:r>
                <a:rPr lang="es-CO" sz="1200" dirty="0">
                  <a:solidFill>
                    <a:schemeClr val="bg1"/>
                  </a:solidFill>
                  <a:latin typeface="Arial" panose="020B0604020202020204" pitchFamily="34" charset="0"/>
                  <a:cs typeface="Arial" panose="020B0604020202020204" pitchFamily="34" charset="0"/>
                </a:rPr>
                <a:t>Interponer recursos</a:t>
              </a:r>
            </a:p>
          </p:txBody>
        </p:sp>
      </p:grpSp>
      <p:sp>
        <p:nvSpPr>
          <p:cNvPr id="67" name="CuadroTexto 66">
            <a:extLst>
              <a:ext uri="{FF2B5EF4-FFF2-40B4-BE49-F238E27FC236}">
                <a16:creationId xmlns:a16="http://schemas.microsoft.com/office/drawing/2014/main" xmlns="" id="{CBACD8A1-36E5-4CD8-99D1-7A86F564F03A}"/>
              </a:ext>
            </a:extLst>
          </p:cNvPr>
          <p:cNvSpPr txBox="1"/>
          <p:nvPr/>
        </p:nvSpPr>
        <p:spPr>
          <a:xfrm>
            <a:off x="7832948" y="2283554"/>
            <a:ext cx="3609494" cy="1384995"/>
          </a:xfrm>
          <a:prstGeom prst="rect">
            <a:avLst/>
          </a:prstGeom>
          <a:noFill/>
          <a:ln w="38100">
            <a:solidFill>
              <a:srgbClr val="3F65AA"/>
            </a:solidFill>
          </a:ln>
        </p:spPr>
        <p:txBody>
          <a:bodyPr wrap="square" rtlCol="0">
            <a:spAutoFit/>
          </a:bodyPr>
          <a:lstStyle/>
          <a:p>
            <a:r>
              <a:rPr lang="es-CO" sz="1200" dirty="0">
                <a:solidFill>
                  <a:srgbClr val="3F65AA"/>
                </a:solidFill>
                <a:latin typeface="Arial" panose="020B0604020202020204" pitchFamily="34" charset="0"/>
                <a:cs typeface="Arial" panose="020B0604020202020204" pitchFamily="34" charset="0"/>
              </a:rPr>
              <a:t>Presentar un </a:t>
            </a:r>
            <a:r>
              <a:rPr lang="es-CO" sz="1200" b="1" dirty="0">
                <a:solidFill>
                  <a:srgbClr val="3F65AA"/>
                </a:solidFill>
                <a:latin typeface="Arial" panose="020B0604020202020204" pitchFamily="34" charset="0"/>
                <a:cs typeface="Arial" panose="020B0604020202020204" pitchFamily="34" charset="0"/>
              </a:rPr>
              <a:t>derecho de petición</a:t>
            </a:r>
            <a:r>
              <a:rPr lang="es-CO" sz="1200" dirty="0">
                <a:solidFill>
                  <a:srgbClr val="3F65AA"/>
                </a:solidFill>
                <a:latin typeface="Arial" panose="020B0604020202020204" pitchFamily="34" charset="0"/>
                <a:cs typeface="Arial" panose="020B0604020202020204" pitchFamily="34" charset="0"/>
              </a:rPr>
              <a:t> no tiene costo y puede hacerse personalmente sin necesidad de un tercero (abogado o particulares que lo represente.) Los menores de edad pueden también presentar peticiones a entidades sin necesidad de ser representados por una persona mayor de edad.</a:t>
            </a:r>
            <a:endParaRPr lang="es-CO" sz="1200" b="1" dirty="0">
              <a:solidFill>
                <a:srgbClr val="3F65AA"/>
              </a:solidFill>
              <a:latin typeface="Arial" panose="020B0604020202020204" pitchFamily="34" charset="0"/>
              <a:cs typeface="Arial" panose="020B0604020202020204" pitchFamily="34" charset="0"/>
            </a:endParaRPr>
          </a:p>
        </p:txBody>
      </p:sp>
      <p:sp>
        <p:nvSpPr>
          <p:cNvPr id="68" name="CuadroTexto 67">
            <a:extLst>
              <a:ext uri="{FF2B5EF4-FFF2-40B4-BE49-F238E27FC236}">
                <a16:creationId xmlns:a16="http://schemas.microsoft.com/office/drawing/2014/main" xmlns="" id="{B679D1F6-EA19-4631-9F1C-2D5A6B9783BC}"/>
              </a:ext>
            </a:extLst>
          </p:cNvPr>
          <p:cNvSpPr txBox="1"/>
          <p:nvPr/>
        </p:nvSpPr>
        <p:spPr>
          <a:xfrm>
            <a:off x="7832948" y="5399545"/>
            <a:ext cx="3609494" cy="338554"/>
          </a:xfrm>
          <a:prstGeom prst="rect">
            <a:avLst/>
          </a:prstGeom>
          <a:noFill/>
          <a:ln w="38100">
            <a:solidFill>
              <a:srgbClr val="3F65AA"/>
            </a:solidFill>
          </a:ln>
        </p:spPr>
        <p:txBody>
          <a:bodyPr wrap="square" rtlCol="0">
            <a:spAutoFit/>
          </a:bodyPr>
          <a:lstStyle/>
          <a:p>
            <a:pPr algn="ctr"/>
            <a:r>
              <a:rPr lang="es-CO" sz="1600" b="1" dirty="0">
                <a:solidFill>
                  <a:srgbClr val="3F65AA"/>
                </a:solidFill>
              </a:rPr>
              <a:t>ARTÍCULO 13 DE LA LEY 1755 DE 2015 </a:t>
            </a:r>
          </a:p>
        </p:txBody>
      </p:sp>
      <p:grpSp>
        <p:nvGrpSpPr>
          <p:cNvPr id="2" name="Grupo 1">
            <a:extLst>
              <a:ext uri="{FF2B5EF4-FFF2-40B4-BE49-F238E27FC236}">
                <a16:creationId xmlns:a16="http://schemas.microsoft.com/office/drawing/2014/main" xmlns="" id="{9598F7D8-DD78-4508-BAE2-BC286B8100FD}"/>
              </a:ext>
            </a:extLst>
          </p:cNvPr>
          <p:cNvGrpSpPr/>
          <p:nvPr/>
        </p:nvGrpSpPr>
        <p:grpSpPr>
          <a:xfrm>
            <a:off x="8678593" y="3775037"/>
            <a:ext cx="2144365" cy="1421454"/>
            <a:chOff x="8678593" y="3775037"/>
            <a:chExt cx="2144365" cy="1421454"/>
          </a:xfrm>
        </p:grpSpPr>
        <p:pic>
          <p:nvPicPr>
            <p:cNvPr id="19" name="Imagen 18">
              <a:extLst>
                <a:ext uri="{FF2B5EF4-FFF2-40B4-BE49-F238E27FC236}">
                  <a16:creationId xmlns:a16="http://schemas.microsoft.com/office/drawing/2014/main" xmlns="" id="{0E70BDDA-A8C9-49FA-B0E4-85C21F335BEF}"/>
                </a:ext>
              </a:extLst>
            </p:cNvPr>
            <p:cNvPicPr>
              <a:picLocks noChangeAspect="1"/>
            </p:cNvPicPr>
            <p:nvPr/>
          </p:nvPicPr>
          <p:blipFill>
            <a:blip r:embed="rId5"/>
            <a:stretch>
              <a:fillRect/>
            </a:stretch>
          </p:blipFill>
          <p:spPr>
            <a:xfrm>
              <a:off x="8678593" y="3775037"/>
              <a:ext cx="2144365" cy="1421454"/>
            </a:xfrm>
            <a:prstGeom prst="rect">
              <a:avLst/>
            </a:prstGeom>
          </p:spPr>
        </p:pic>
        <p:pic>
          <p:nvPicPr>
            <p:cNvPr id="26" name="Imagen 25">
              <a:extLst>
                <a:ext uri="{FF2B5EF4-FFF2-40B4-BE49-F238E27FC236}">
                  <a16:creationId xmlns:a16="http://schemas.microsoft.com/office/drawing/2014/main" xmlns="" id="{0D554716-BC09-40DC-B9EE-FE12443C2BEC}"/>
                </a:ext>
              </a:extLst>
            </p:cNvPr>
            <p:cNvPicPr>
              <a:picLocks noChangeAspect="1"/>
            </p:cNvPicPr>
            <p:nvPr/>
          </p:nvPicPr>
          <p:blipFill rotWithShape="1">
            <a:blip r:embed="rId6"/>
            <a:srcRect l="32939" r="40198"/>
            <a:stretch/>
          </p:blipFill>
          <p:spPr>
            <a:xfrm>
              <a:off x="8678593" y="3775037"/>
              <a:ext cx="588046" cy="591106"/>
            </a:xfrm>
            <a:prstGeom prst="rect">
              <a:avLst/>
            </a:prstGeom>
          </p:spPr>
        </p:pic>
      </p:grpSp>
    </p:spTree>
    <p:extLst>
      <p:ext uri="{BB962C8B-B14F-4D97-AF65-F5344CB8AC3E}">
        <p14:creationId xmlns:p14="http://schemas.microsoft.com/office/powerpoint/2010/main" val="216627722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ángulo 77">
            <a:extLst>
              <a:ext uri="{FF2B5EF4-FFF2-40B4-BE49-F238E27FC236}">
                <a16:creationId xmlns:a16="http://schemas.microsoft.com/office/drawing/2014/main" xmlns="" id="{E0A951D8-DE34-3648-9719-EFCE6EE5F3F4}"/>
              </a:ext>
            </a:extLst>
          </p:cNvPr>
          <p:cNvSpPr/>
          <p:nvPr/>
        </p:nvSpPr>
        <p:spPr>
          <a:xfrm>
            <a:off x="8957859" y="2101404"/>
            <a:ext cx="3051999" cy="3316222"/>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15" name="CuadroTexto 14">
            <a:extLst>
              <a:ext uri="{FF2B5EF4-FFF2-40B4-BE49-F238E27FC236}">
                <a16:creationId xmlns:a16="http://schemas.microsoft.com/office/drawing/2014/main" xmlns="" id="{5BF8DB2D-5C2C-D24B-AA58-65146138186D}"/>
              </a:ext>
            </a:extLst>
          </p:cNvPr>
          <p:cNvSpPr txBox="1"/>
          <p:nvPr/>
        </p:nvSpPr>
        <p:spPr>
          <a:xfrm>
            <a:off x="764595" y="165831"/>
            <a:ext cx="5604522" cy="646331"/>
          </a:xfrm>
          <a:prstGeom prst="rect">
            <a:avLst/>
          </a:prstGeom>
          <a:noFill/>
        </p:spPr>
        <p:txBody>
          <a:bodyPr wrap="square" rtlCol="0">
            <a:spAutoFit/>
          </a:bodyPr>
          <a:lstStyle/>
          <a:p>
            <a:r>
              <a:rPr lang="es-CO" sz="3600" dirty="0">
                <a:solidFill>
                  <a:srgbClr val="E43866"/>
                </a:solidFill>
                <a:latin typeface="Arial" panose="020B0604020202020204" pitchFamily="34" charset="0"/>
                <a:cs typeface="Arial" panose="020B0604020202020204" pitchFamily="34" charset="0"/>
              </a:rPr>
              <a:t>Tiempos de la PQRSD</a:t>
            </a:r>
          </a:p>
        </p:txBody>
      </p:sp>
      <p:sp>
        <p:nvSpPr>
          <p:cNvPr id="26" name="CuadroTexto 25">
            <a:extLst>
              <a:ext uri="{FF2B5EF4-FFF2-40B4-BE49-F238E27FC236}">
                <a16:creationId xmlns:a16="http://schemas.microsoft.com/office/drawing/2014/main" xmlns="" id="{D4211EAE-0013-F941-8237-E6E2EB02C1EB}"/>
              </a:ext>
            </a:extLst>
          </p:cNvPr>
          <p:cNvSpPr txBox="1"/>
          <p:nvPr/>
        </p:nvSpPr>
        <p:spPr>
          <a:xfrm>
            <a:off x="883174" y="3864572"/>
            <a:ext cx="2683682" cy="1015663"/>
          </a:xfrm>
          <a:prstGeom prst="rect">
            <a:avLst/>
          </a:prstGeom>
          <a:noFill/>
        </p:spPr>
        <p:txBody>
          <a:bodyPr wrap="square" rtlCol="0">
            <a:spAutoFit/>
          </a:bodyPr>
          <a:lstStyle/>
          <a:p>
            <a:pPr algn="just"/>
            <a:r>
              <a:rPr lang="es-CO" sz="1200" dirty="0">
                <a:solidFill>
                  <a:srgbClr val="3F65AA"/>
                </a:solidFill>
                <a:latin typeface="Arial" panose="020B0604020202020204" pitchFamily="34" charset="0"/>
                <a:cs typeface="Arial" panose="020B0604020202020204" pitchFamily="34" charset="0"/>
              </a:rPr>
              <a:t>Las solicitudes de documentos o de información que reposen en la entidad deberán ser resueltas dentro de los diez (10)  días hábiles siguientes a su recepción.</a:t>
            </a:r>
          </a:p>
        </p:txBody>
      </p:sp>
      <p:sp>
        <p:nvSpPr>
          <p:cNvPr id="33" name="CuadroTexto 32">
            <a:extLst>
              <a:ext uri="{FF2B5EF4-FFF2-40B4-BE49-F238E27FC236}">
                <a16:creationId xmlns:a16="http://schemas.microsoft.com/office/drawing/2014/main" xmlns="" id="{7133557B-3854-E747-BCA1-E05F930ACA89}"/>
              </a:ext>
            </a:extLst>
          </p:cNvPr>
          <p:cNvSpPr txBox="1"/>
          <p:nvPr/>
        </p:nvSpPr>
        <p:spPr>
          <a:xfrm>
            <a:off x="534346" y="1923280"/>
            <a:ext cx="3406842" cy="1862048"/>
          </a:xfrm>
          <a:prstGeom prst="rect">
            <a:avLst/>
          </a:prstGeom>
          <a:noFill/>
        </p:spPr>
        <p:txBody>
          <a:bodyPr wrap="square" rtlCol="0">
            <a:spAutoFit/>
          </a:bodyPr>
          <a:lstStyle/>
          <a:p>
            <a:pPr algn="ctr"/>
            <a:r>
              <a:rPr lang="es-CO" sz="11500" b="1" dirty="0">
                <a:solidFill>
                  <a:srgbClr val="3F65AA"/>
                </a:solidFill>
                <a:latin typeface="Arial" panose="020B0604020202020204" pitchFamily="34" charset="0"/>
                <a:cs typeface="Arial" panose="020B0604020202020204" pitchFamily="34" charset="0"/>
              </a:rPr>
              <a:t>10</a:t>
            </a:r>
          </a:p>
        </p:txBody>
      </p:sp>
      <p:sp>
        <p:nvSpPr>
          <p:cNvPr id="67" name="Rectángulo 66">
            <a:extLst>
              <a:ext uri="{FF2B5EF4-FFF2-40B4-BE49-F238E27FC236}">
                <a16:creationId xmlns:a16="http://schemas.microsoft.com/office/drawing/2014/main" xmlns="" id="{0791ACEF-153A-E743-9554-0F2B516E485A}"/>
              </a:ext>
            </a:extLst>
          </p:cNvPr>
          <p:cNvSpPr/>
          <p:nvPr/>
        </p:nvSpPr>
        <p:spPr>
          <a:xfrm>
            <a:off x="4456547" y="2079008"/>
            <a:ext cx="3923000" cy="2640855"/>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68" name="CuadroTexto 67">
            <a:extLst>
              <a:ext uri="{FF2B5EF4-FFF2-40B4-BE49-F238E27FC236}">
                <a16:creationId xmlns:a16="http://schemas.microsoft.com/office/drawing/2014/main" xmlns="" id="{75BACAFF-8B65-B540-84C0-E8A916B295E8}"/>
              </a:ext>
            </a:extLst>
          </p:cNvPr>
          <p:cNvSpPr txBox="1"/>
          <p:nvPr/>
        </p:nvSpPr>
        <p:spPr>
          <a:xfrm>
            <a:off x="4950804" y="3819273"/>
            <a:ext cx="3034772" cy="830997"/>
          </a:xfrm>
          <a:prstGeom prst="rect">
            <a:avLst/>
          </a:prstGeom>
          <a:noFill/>
        </p:spPr>
        <p:txBody>
          <a:bodyPr wrap="square" rtlCol="0">
            <a:spAutoFit/>
          </a:bodyPr>
          <a:lstStyle/>
          <a:p>
            <a:pPr algn="ctr"/>
            <a:r>
              <a:rPr lang="es-CO" sz="1200" dirty="0">
                <a:solidFill>
                  <a:schemeClr val="bg1"/>
                </a:solidFill>
                <a:latin typeface="Arial" panose="020B0604020202020204" pitchFamily="34" charset="0"/>
                <a:cs typeface="Arial" panose="020B0604020202020204" pitchFamily="34" charset="0"/>
              </a:rPr>
              <a:t>Las consultas relacionas con el quehacer de la entidad deberán ser resueltas dentro de los treinta (30) días hábiles siguientes a su recepción</a:t>
            </a:r>
          </a:p>
        </p:txBody>
      </p:sp>
      <p:sp>
        <p:nvSpPr>
          <p:cNvPr id="69" name="CuadroTexto 68">
            <a:extLst>
              <a:ext uri="{FF2B5EF4-FFF2-40B4-BE49-F238E27FC236}">
                <a16:creationId xmlns:a16="http://schemas.microsoft.com/office/drawing/2014/main" xmlns="" id="{9EA4A1C2-887A-5849-BEC2-737D50E6963B}"/>
              </a:ext>
            </a:extLst>
          </p:cNvPr>
          <p:cNvSpPr txBox="1"/>
          <p:nvPr/>
        </p:nvSpPr>
        <p:spPr>
          <a:xfrm>
            <a:off x="4728339" y="2045269"/>
            <a:ext cx="3406842" cy="1862048"/>
          </a:xfrm>
          <a:prstGeom prst="rect">
            <a:avLst/>
          </a:prstGeom>
          <a:noFill/>
        </p:spPr>
        <p:txBody>
          <a:bodyPr wrap="square" rtlCol="0">
            <a:spAutoFit/>
          </a:bodyPr>
          <a:lstStyle/>
          <a:p>
            <a:pPr algn="ctr"/>
            <a:r>
              <a:rPr lang="es-CO" sz="11500" b="1" dirty="0">
                <a:solidFill>
                  <a:schemeClr val="bg1"/>
                </a:solidFill>
                <a:latin typeface="Arial" panose="020B0604020202020204" pitchFamily="34" charset="0"/>
                <a:cs typeface="Arial" panose="020B0604020202020204" pitchFamily="34" charset="0"/>
              </a:rPr>
              <a:t>30</a:t>
            </a:r>
          </a:p>
        </p:txBody>
      </p:sp>
      <p:cxnSp>
        <p:nvCxnSpPr>
          <p:cNvPr id="71" name="Conector recto 70">
            <a:extLst>
              <a:ext uri="{FF2B5EF4-FFF2-40B4-BE49-F238E27FC236}">
                <a16:creationId xmlns:a16="http://schemas.microsoft.com/office/drawing/2014/main" xmlns="" id="{F77E14BA-0ABD-6540-9667-5FBE4C99B624}"/>
              </a:ext>
            </a:extLst>
          </p:cNvPr>
          <p:cNvCxnSpPr>
            <a:cxnSpLocks/>
          </p:cNvCxnSpPr>
          <p:nvPr/>
        </p:nvCxnSpPr>
        <p:spPr>
          <a:xfrm>
            <a:off x="8732456" y="2119017"/>
            <a:ext cx="0" cy="3638813"/>
          </a:xfrm>
          <a:prstGeom prst="line">
            <a:avLst/>
          </a:prstGeom>
          <a:ln>
            <a:solidFill>
              <a:srgbClr val="3F65AA"/>
            </a:solidFill>
          </a:ln>
        </p:spPr>
        <p:style>
          <a:lnRef idx="1">
            <a:schemeClr val="accent1"/>
          </a:lnRef>
          <a:fillRef idx="0">
            <a:schemeClr val="accent1"/>
          </a:fillRef>
          <a:effectRef idx="0">
            <a:schemeClr val="accent1"/>
          </a:effectRef>
          <a:fontRef idx="minor">
            <a:schemeClr val="tx1"/>
          </a:fontRef>
        </p:style>
      </p:cxnSp>
      <p:sp>
        <p:nvSpPr>
          <p:cNvPr id="74" name="CuadroTexto 73">
            <a:extLst>
              <a:ext uri="{FF2B5EF4-FFF2-40B4-BE49-F238E27FC236}">
                <a16:creationId xmlns:a16="http://schemas.microsoft.com/office/drawing/2014/main" xmlns="" id="{D45C75C2-28D3-B34B-AF22-94F082AECF89}"/>
              </a:ext>
            </a:extLst>
          </p:cNvPr>
          <p:cNvSpPr txBox="1"/>
          <p:nvPr/>
        </p:nvSpPr>
        <p:spPr>
          <a:xfrm>
            <a:off x="9166698" y="2079008"/>
            <a:ext cx="2581090" cy="923330"/>
          </a:xfrm>
          <a:prstGeom prst="rect">
            <a:avLst/>
          </a:prstGeom>
          <a:noFill/>
        </p:spPr>
        <p:txBody>
          <a:bodyPr wrap="square" rtlCol="0">
            <a:spAutoFit/>
          </a:bodyPr>
          <a:lstStyle/>
          <a:p>
            <a:pPr algn="ctr"/>
            <a:r>
              <a:rPr lang="es-CO" sz="5400" b="1" dirty="0">
                <a:solidFill>
                  <a:schemeClr val="bg1"/>
                </a:solidFill>
                <a:latin typeface="Arial" panose="020B0604020202020204" pitchFamily="34" charset="0"/>
                <a:cs typeface="Arial" panose="020B0604020202020204" pitchFamily="34" charset="0"/>
              </a:rPr>
              <a:t>NOTA:</a:t>
            </a:r>
          </a:p>
        </p:txBody>
      </p:sp>
      <p:sp>
        <p:nvSpPr>
          <p:cNvPr id="75" name="CuadroTexto 74">
            <a:extLst>
              <a:ext uri="{FF2B5EF4-FFF2-40B4-BE49-F238E27FC236}">
                <a16:creationId xmlns:a16="http://schemas.microsoft.com/office/drawing/2014/main" xmlns="" id="{B91ED368-97E9-294F-88BD-716633F5D08A}"/>
              </a:ext>
            </a:extLst>
          </p:cNvPr>
          <p:cNvSpPr txBox="1"/>
          <p:nvPr/>
        </p:nvSpPr>
        <p:spPr>
          <a:xfrm>
            <a:off x="9056883" y="3116729"/>
            <a:ext cx="2808260" cy="1754326"/>
          </a:xfrm>
          <a:prstGeom prst="rect">
            <a:avLst/>
          </a:prstGeom>
          <a:noFill/>
        </p:spPr>
        <p:txBody>
          <a:bodyPr wrap="square" rtlCol="0">
            <a:spAutoFit/>
          </a:bodyPr>
          <a:lstStyle/>
          <a:p>
            <a:pPr algn="just"/>
            <a:r>
              <a:rPr lang="es-CO" sz="1200" dirty="0">
                <a:solidFill>
                  <a:schemeClr val="bg1"/>
                </a:solidFill>
                <a:latin typeface="Arial" panose="020B0604020202020204" pitchFamily="34" charset="0"/>
                <a:cs typeface="Arial" panose="020B0604020202020204" pitchFamily="34" charset="0"/>
              </a:rPr>
              <a:t>Si no es posible resolver la petición dentro de los plazos señalados, </a:t>
            </a:r>
            <a:r>
              <a:rPr lang="es-CO" sz="1200" b="1" dirty="0">
                <a:solidFill>
                  <a:schemeClr val="bg1"/>
                </a:solidFill>
                <a:latin typeface="Arial" panose="020B0604020202020204" pitchFamily="34" charset="0"/>
                <a:cs typeface="Arial" panose="020B0604020202020204" pitchFamily="34" charset="0"/>
              </a:rPr>
              <a:t>la entidad deberá informar al peticionario </a:t>
            </a:r>
            <a:r>
              <a:rPr lang="es-CO" sz="1200" dirty="0">
                <a:solidFill>
                  <a:schemeClr val="bg1"/>
                </a:solidFill>
                <a:latin typeface="Arial" panose="020B0604020202020204" pitchFamily="34" charset="0"/>
                <a:cs typeface="Arial" panose="020B0604020202020204" pitchFamily="34" charset="0"/>
              </a:rPr>
              <a:t>el motivo de la demora y señalar un nuevo plazo para resolver o dar respuesta.</a:t>
            </a:r>
          </a:p>
          <a:p>
            <a:pPr algn="just"/>
            <a:endParaRPr lang="es-CO" sz="1200" b="1" dirty="0">
              <a:solidFill>
                <a:schemeClr val="bg1"/>
              </a:solidFill>
              <a:latin typeface="Arial" panose="020B0604020202020204" pitchFamily="34" charset="0"/>
              <a:cs typeface="Arial" panose="020B0604020202020204" pitchFamily="34" charset="0"/>
            </a:endParaRPr>
          </a:p>
          <a:p>
            <a:pPr algn="just"/>
            <a:r>
              <a:rPr lang="es-CO" sz="1200" b="1" dirty="0">
                <a:solidFill>
                  <a:schemeClr val="bg1"/>
                </a:solidFill>
                <a:latin typeface="Arial" panose="020B0604020202020204" pitchFamily="34" charset="0"/>
                <a:cs typeface="Arial" panose="020B0604020202020204" pitchFamily="34" charset="0"/>
              </a:rPr>
              <a:t>Este nuevo plazo no podrá superar el doble del inicialmente previsto.</a:t>
            </a:r>
          </a:p>
        </p:txBody>
      </p:sp>
      <p:cxnSp>
        <p:nvCxnSpPr>
          <p:cNvPr id="20" name="Conector recto 19">
            <a:extLst>
              <a:ext uri="{FF2B5EF4-FFF2-40B4-BE49-F238E27FC236}">
                <a16:creationId xmlns:a16="http://schemas.microsoft.com/office/drawing/2014/main" xmlns="" id="{1A60064D-FBA5-A448-8F83-766F201E5B6F}"/>
              </a:ext>
            </a:extLst>
          </p:cNvPr>
          <p:cNvCxnSpPr>
            <a:cxnSpLocks/>
          </p:cNvCxnSpPr>
          <p:nvPr/>
        </p:nvCxnSpPr>
        <p:spPr>
          <a:xfrm>
            <a:off x="4018788" y="2119017"/>
            <a:ext cx="0" cy="4482013"/>
          </a:xfrm>
          <a:prstGeom prst="line">
            <a:avLst/>
          </a:prstGeom>
          <a:ln>
            <a:solidFill>
              <a:srgbClr val="3F65AA"/>
            </a:solidFill>
          </a:ln>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xmlns="" id="{F7BDC38B-0410-49DB-B45B-4CA261B6C694}"/>
              </a:ext>
            </a:extLst>
          </p:cNvPr>
          <p:cNvSpPr txBox="1"/>
          <p:nvPr/>
        </p:nvSpPr>
        <p:spPr>
          <a:xfrm>
            <a:off x="773704" y="812395"/>
            <a:ext cx="9875480" cy="307777"/>
          </a:xfrm>
          <a:prstGeom prst="rect">
            <a:avLst/>
          </a:prstGeom>
          <a:noFill/>
          <a:ln>
            <a:noFill/>
          </a:ln>
        </p:spPr>
        <p:txBody>
          <a:bodyPr wrap="square" rtlCol="0">
            <a:spAutoFit/>
          </a:bodyPr>
          <a:lstStyle/>
          <a:p>
            <a:r>
              <a:rPr lang="es-CO" sz="1400" dirty="0">
                <a:solidFill>
                  <a:srgbClr val="3F65AA"/>
                </a:solidFill>
                <a:latin typeface="Arial" panose="020B0604020202020204" pitchFamily="34" charset="0"/>
                <a:cs typeface="Arial" panose="020B0604020202020204" pitchFamily="34" charset="0"/>
              </a:rPr>
              <a:t>Toda petición realizada por un ciudadano deberá resolverse dentro de los </a:t>
            </a:r>
            <a:r>
              <a:rPr lang="es-CO" sz="1400" b="1" dirty="0">
                <a:solidFill>
                  <a:srgbClr val="3F65AA"/>
                </a:solidFill>
                <a:latin typeface="Arial" panose="020B0604020202020204" pitchFamily="34" charset="0"/>
                <a:cs typeface="Arial" panose="020B0604020202020204" pitchFamily="34" charset="0"/>
              </a:rPr>
              <a:t>15 días hábiles</a:t>
            </a:r>
            <a:r>
              <a:rPr lang="es-CO" sz="1400" dirty="0">
                <a:solidFill>
                  <a:srgbClr val="3F65AA"/>
                </a:solidFill>
                <a:latin typeface="Arial" panose="020B0604020202020204" pitchFamily="34" charset="0"/>
                <a:cs typeface="Arial" panose="020B0604020202020204" pitchFamily="34" charset="0"/>
              </a:rPr>
              <a:t> siguientes a su recepción</a:t>
            </a:r>
            <a:endParaRPr lang="es-CO" sz="1400" b="1" dirty="0">
              <a:solidFill>
                <a:srgbClr val="3F65AA"/>
              </a:solidFill>
              <a:latin typeface="Arial" panose="020B0604020202020204" pitchFamily="34" charset="0"/>
              <a:cs typeface="Arial" panose="020B0604020202020204" pitchFamily="34" charset="0"/>
            </a:endParaRPr>
          </a:p>
        </p:txBody>
      </p:sp>
      <p:sp>
        <p:nvSpPr>
          <p:cNvPr id="25" name="CuadroTexto 24">
            <a:extLst>
              <a:ext uri="{FF2B5EF4-FFF2-40B4-BE49-F238E27FC236}">
                <a16:creationId xmlns:a16="http://schemas.microsoft.com/office/drawing/2014/main" xmlns="" id="{4B28ABEE-2AB6-4C54-A8C2-36A01C6660C6}"/>
              </a:ext>
            </a:extLst>
          </p:cNvPr>
          <p:cNvSpPr txBox="1"/>
          <p:nvPr/>
        </p:nvSpPr>
        <p:spPr>
          <a:xfrm>
            <a:off x="773704" y="1276949"/>
            <a:ext cx="4590031" cy="646331"/>
          </a:xfrm>
          <a:prstGeom prst="rect">
            <a:avLst/>
          </a:prstGeom>
          <a:noFill/>
        </p:spPr>
        <p:txBody>
          <a:bodyPr wrap="square" rtlCol="0">
            <a:spAutoFit/>
          </a:bodyPr>
          <a:lstStyle/>
          <a:p>
            <a:r>
              <a:rPr lang="es-CO" sz="3600" dirty="0">
                <a:solidFill>
                  <a:srgbClr val="E43866"/>
                </a:solidFill>
                <a:latin typeface="Arial" panose="020B0604020202020204" pitchFamily="34" charset="0"/>
                <a:cs typeface="Arial" panose="020B0604020202020204" pitchFamily="34" charset="0"/>
              </a:rPr>
              <a:t>Términos especiales: </a:t>
            </a:r>
            <a:endParaRPr lang="es-CO" sz="3600" b="1" dirty="0">
              <a:solidFill>
                <a:srgbClr val="E43866"/>
              </a:solidFill>
              <a:latin typeface="Arial" panose="020B0604020202020204" pitchFamily="34" charset="0"/>
              <a:cs typeface="Arial" panose="020B0604020202020204" pitchFamily="34" charset="0"/>
            </a:endParaRPr>
          </a:p>
        </p:txBody>
      </p:sp>
      <p:sp>
        <p:nvSpPr>
          <p:cNvPr id="27" name="CuadroTexto 26">
            <a:extLst>
              <a:ext uri="{FF2B5EF4-FFF2-40B4-BE49-F238E27FC236}">
                <a16:creationId xmlns:a16="http://schemas.microsoft.com/office/drawing/2014/main" xmlns="" id="{DE511F3F-C34B-4DA7-8AFA-57CECF555258}"/>
              </a:ext>
            </a:extLst>
          </p:cNvPr>
          <p:cNvSpPr txBox="1"/>
          <p:nvPr/>
        </p:nvSpPr>
        <p:spPr>
          <a:xfrm>
            <a:off x="8381490" y="6207590"/>
            <a:ext cx="3609494" cy="338554"/>
          </a:xfrm>
          <a:prstGeom prst="rect">
            <a:avLst/>
          </a:prstGeom>
          <a:noFill/>
          <a:ln w="38100">
            <a:solidFill>
              <a:srgbClr val="3F65AA"/>
            </a:solidFill>
          </a:ln>
        </p:spPr>
        <p:txBody>
          <a:bodyPr wrap="square" rtlCol="0">
            <a:spAutoFit/>
          </a:bodyPr>
          <a:lstStyle/>
          <a:p>
            <a:pPr algn="ctr"/>
            <a:r>
              <a:rPr lang="es-CO" sz="1600" b="1" dirty="0">
                <a:solidFill>
                  <a:srgbClr val="3F65AA"/>
                </a:solidFill>
              </a:rPr>
              <a:t>ARTÍCULO 14 DE LA LEY 1755 DE 2015 </a:t>
            </a:r>
          </a:p>
        </p:txBody>
      </p:sp>
      <p:grpSp>
        <p:nvGrpSpPr>
          <p:cNvPr id="3" name="Grupo 2">
            <a:extLst>
              <a:ext uri="{FF2B5EF4-FFF2-40B4-BE49-F238E27FC236}">
                <a16:creationId xmlns:a16="http://schemas.microsoft.com/office/drawing/2014/main" xmlns="" id="{50ED7210-E04E-4738-9BB7-39DBC7AE0014}"/>
              </a:ext>
            </a:extLst>
          </p:cNvPr>
          <p:cNvGrpSpPr/>
          <p:nvPr/>
        </p:nvGrpSpPr>
        <p:grpSpPr>
          <a:xfrm>
            <a:off x="4952582" y="4969517"/>
            <a:ext cx="2595051" cy="1576627"/>
            <a:chOff x="4952582" y="4969517"/>
            <a:chExt cx="2595051" cy="1576627"/>
          </a:xfrm>
        </p:grpSpPr>
        <p:grpSp>
          <p:nvGrpSpPr>
            <p:cNvPr id="2" name="Grupo 1">
              <a:extLst>
                <a:ext uri="{FF2B5EF4-FFF2-40B4-BE49-F238E27FC236}">
                  <a16:creationId xmlns:a16="http://schemas.microsoft.com/office/drawing/2014/main" xmlns="" id="{538C703B-EEA4-4FC2-AE97-2E5729F6FCCE}"/>
                </a:ext>
              </a:extLst>
            </p:cNvPr>
            <p:cNvGrpSpPr/>
            <p:nvPr/>
          </p:nvGrpSpPr>
          <p:grpSpPr>
            <a:xfrm>
              <a:off x="4952582" y="4969517"/>
              <a:ext cx="2595051" cy="1576627"/>
              <a:chOff x="4952582" y="4969517"/>
              <a:chExt cx="2595051" cy="1576627"/>
            </a:xfrm>
          </p:grpSpPr>
          <p:pic>
            <p:nvPicPr>
              <p:cNvPr id="4" name="Imagen 3">
                <a:extLst>
                  <a:ext uri="{FF2B5EF4-FFF2-40B4-BE49-F238E27FC236}">
                    <a16:creationId xmlns:a16="http://schemas.microsoft.com/office/drawing/2014/main" xmlns="" id="{C439617A-92DE-4568-A6C7-86C3F1907A7B}"/>
                  </a:ext>
                </a:extLst>
              </p:cNvPr>
              <p:cNvPicPr>
                <a:picLocks noChangeAspect="1"/>
              </p:cNvPicPr>
              <p:nvPr/>
            </p:nvPicPr>
            <p:blipFill>
              <a:blip r:embed="rId2"/>
              <a:stretch>
                <a:fillRect/>
              </a:stretch>
            </p:blipFill>
            <p:spPr>
              <a:xfrm>
                <a:off x="4952582" y="4969517"/>
                <a:ext cx="2595051" cy="1576627"/>
              </a:xfrm>
              <a:prstGeom prst="rect">
                <a:avLst/>
              </a:prstGeom>
            </p:spPr>
          </p:pic>
          <p:pic>
            <p:nvPicPr>
              <p:cNvPr id="29" name="Imagen 28">
                <a:extLst>
                  <a:ext uri="{FF2B5EF4-FFF2-40B4-BE49-F238E27FC236}">
                    <a16:creationId xmlns:a16="http://schemas.microsoft.com/office/drawing/2014/main" xmlns="" id="{07C832C9-1C80-4AB3-96E3-15B6375ABD31}"/>
                  </a:ext>
                </a:extLst>
              </p:cNvPr>
              <p:cNvPicPr>
                <a:picLocks noChangeAspect="1"/>
              </p:cNvPicPr>
              <p:nvPr/>
            </p:nvPicPr>
            <p:blipFill rotWithShape="1">
              <a:blip r:embed="rId3"/>
              <a:srcRect l="58502" t="16964" b="7920"/>
              <a:stretch/>
            </p:blipFill>
            <p:spPr>
              <a:xfrm>
                <a:off x="5285420" y="4969517"/>
                <a:ext cx="1929373" cy="623787"/>
              </a:xfrm>
              <a:prstGeom prst="rect">
                <a:avLst/>
              </a:prstGeom>
            </p:spPr>
          </p:pic>
        </p:grpSp>
        <p:pic>
          <p:nvPicPr>
            <p:cNvPr id="30" name="Imagen 29">
              <a:extLst>
                <a:ext uri="{FF2B5EF4-FFF2-40B4-BE49-F238E27FC236}">
                  <a16:creationId xmlns:a16="http://schemas.microsoft.com/office/drawing/2014/main" xmlns="" id="{1EE77CC2-AEBE-4890-B34B-B71E406AAD01}"/>
                </a:ext>
              </a:extLst>
            </p:cNvPr>
            <p:cNvPicPr>
              <a:picLocks noChangeAspect="1"/>
            </p:cNvPicPr>
            <p:nvPr/>
          </p:nvPicPr>
          <p:blipFill rotWithShape="1">
            <a:blip r:embed="rId3"/>
            <a:srcRect l="32939" r="40198"/>
            <a:stretch/>
          </p:blipFill>
          <p:spPr>
            <a:xfrm>
              <a:off x="7133292" y="5837356"/>
              <a:ext cx="414341" cy="416497"/>
            </a:xfrm>
            <a:prstGeom prst="rect">
              <a:avLst/>
            </a:prstGeom>
          </p:spPr>
        </p:pic>
      </p:grpSp>
      <p:pic>
        <p:nvPicPr>
          <p:cNvPr id="28" name="Imagen 27" descr="C:\Users\LIDER SAC\Downloads\LOGO EDUCACION.jpg"/>
          <p:cNvPicPr/>
          <p:nvPr/>
        </p:nvPicPr>
        <p:blipFill>
          <a:blip r:embed="rId4">
            <a:extLst>
              <a:ext uri="{28A0092B-C50C-407E-A947-70E740481C1C}">
                <a14:useLocalDpi xmlns:a14="http://schemas.microsoft.com/office/drawing/2010/main" val="0"/>
              </a:ext>
            </a:extLst>
          </a:blip>
          <a:srcRect/>
          <a:stretch>
            <a:fillRect/>
          </a:stretch>
        </p:blipFill>
        <p:spPr bwMode="auto">
          <a:xfrm>
            <a:off x="10200341" y="16861"/>
            <a:ext cx="1858434" cy="1625600"/>
          </a:xfrm>
          <a:prstGeom prst="rect">
            <a:avLst/>
          </a:prstGeom>
          <a:noFill/>
          <a:ln>
            <a:noFill/>
          </a:ln>
        </p:spPr>
      </p:pic>
    </p:spTree>
    <p:extLst>
      <p:ext uri="{BB962C8B-B14F-4D97-AF65-F5344CB8AC3E}">
        <p14:creationId xmlns:p14="http://schemas.microsoft.com/office/powerpoint/2010/main" val="57099866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DA1DC6C8-7FCA-D54A-B85B-7CA7435C9AE6}"/>
              </a:ext>
            </a:extLst>
          </p:cNvPr>
          <p:cNvSpPr/>
          <p:nvPr/>
        </p:nvSpPr>
        <p:spPr>
          <a:xfrm>
            <a:off x="0" y="0"/>
            <a:ext cx="829733" cy="829733"/>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Arial" panose="020B0604020202020204" pitchFamily="34" charset="0"/>
            </a:endParaRPr>
          </a:p>
        </p:txBody>
      </p:sp>
      <p:sp>
        <p:nvSpPr>
          <p:cNvPr id="6" name="CuadroTexto 5">
            <a:extLst>
              <a:ext uri="{FF2B5EF4-FFF2-40B4-BE49-F238E27FC236}">
                <a16:creationId xmlns:a16="http://schemas.microsoft.com/office/drawing/2014/main" xmlns="" id="{5AE70879-AFC8-A94A-AFFB-906B9BFC2723}"/>
              </a:ext>
            </a:extLst>
          </p:cNvPr>
          <p:cNvSpPr txBox="1"/>
          <p:nvPr/>
        </p:nvSpPr>
        <p:spPr>
          <a:xfrm>
            <a:off x="139842" y="30145"/>
            <a:ext cx="698358" cy="769441"/>
          </a:xfrm>
          <a:prstGeom prst="rect">
            <a:avLst/>
          </a:prstGeom>
          <a:noFill/>
        </p:spPr>
        <p:txBody>
          <a:bodyPr wrap="square" rtlCol="0">
            <a:spAutoFit/>
          </a:bodyPr>
          <a:lstStyle/>
          <a:p>
            <a:r>
              <a:rPr lang="es-CO" sz="4400" b="1" dirty="0">
                <a:solidFill>
                  <a:schemeClr val="bg1"/>
                </a:solidFill>
                <a:latin typeface="Arial" panose="020B0604020202020204" pitchFamily="34" charset="0"/>
                <a:cs typeface="Arial" panose="020B0604020202020204" pitchFamily="34" charset="0"/>
              </a:rPr>
              <a:t>1.</a:t>
            </a:r>
          </a:p>
        </p:txBody>
      </p:sp>
      <p:sp>
        <p:nvSpPr>
          <p:cNvPr id="15" name="CuadroTexto 14">
            <a:extLst>
              <a:ext uri="{FF2B5EF4-FFF2-40B4-BE49-F238E27FC236}">
                <a16:creationId xmlns:a16="http://schemas.microsoft.com/office/drawing/2014/main" xmlns="" id="{5BF8DB2D-5C2C-D24B-AA58-65146138186D}"/>
              </a:ext>
            </a:extLst>
          </p:cNvPr>
          <p:cNvSpPr txBox="1"/>
          <p:nvPr/>
        </p:nvSpPr>
        <p:spPr>
          <a:xfrm>
            <a:off x="918774" y="153254"/>
            <a:ext cx="2476360" cy="584775"/>
          </a:xfrm>
          <a:prstGeom prst="rect">
            <a:avLst/>
          </a:prstGeom>
          <a:noFill/>
        </p:spPr>
        <p:txBody>
          <a:bodyPr wrap="square" rtlCol="0">
            <a:spAutoFit/>
          </a:bodyPr>
          <a:lstStyle/>
          <a:p>
            <a:r>
              <a:rPr lang="es-CO" sz="1600" dirty="0">
                <a:solidFill>
                  <a:srgbClr val="3F65AA"/>
                </a:solidFill>
                <a:latin typeface="Arial" panose="020B0604020202020204" pitchFamily="34" charset="0"/>
                <a:cs typeface="Arial" panose="020B0604020202020204" pitchFamily="34" charset="0"/>
              </a:rPr>
              <a:t>Gestión de solicitudes de</a:t>
            </a:r>
          </a:p>
          <a:p>
            <a:r>
              <a:rPr lang="es-CO" sz="1600" dirty="0">
                <a:solidFill>
                  <a:srgbClr val="3F65AA"/>
                </a:solidFill>
                <a:latin typeface="Arial" panose="020B0604020202020204" pitchFamily="34" charset="0"/>
                <a:cs typeface="Arial" panose="020B0604020202020204" pitchFamily="34" charset="0"/>
              </a:rPr>
              <a:t>ciudadanos </a:t>
            </a:r>
            <a:endParaRPr lang="es-CO" sz="1600" b="1" dirty="0">
              <a:solidFill>
                <a:srgbClr val="3F65AA"/>
              </a:solidFill>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xmlns="" id="{7435F157-7AB5-FC4F-AF5E-9340C145E351}"/>
              </a:ext>
            </a:extLst>
          </p:cNvPr>
          <p:cNvSpPr/>
          <p:nvPr/>
        </p:nvSpPr>
        <p:spPr>
          <a:xfrm>
            <a:off x="4826682" y="1745328"/>
            <a:ext cx="801181" cy="382420"/>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3F65AA"/>
              </a:solidFill>
              <a:latin typeface="Arial" panose="020B0604020202020204" pitchFamily="34" charset="0"/>
            </a:endParaRPr>
          </a:p>
        </p:txBody>
      </p:sp>
      <p:sp>
        <p:nvSpPr>
          <p:cNvPr id="12" name="Rectángulo 11">
            <a:extLst>
              <a:ext uri="{FF2B5EF4-FFF2-40B4-BE49-F238E27FC236}">
                <a16:creationId xmlns:a16="http://schemas.microsoft.com/office/drawing/2014/main" xmlns="" id="{643DE780-B705-DB45-BFAA-7878B7439E27}"/>
              </a:ext>
            </a:extLst>
          </p:cNvPr>
          <p:cNvSpPr/>
          <p:nvPr/>
        </p:nvSpPr>
        <p:spPr>
          <a:xfrm>
            <a:off x="5407928" y="1745328"/>
            <a:ext cx="2036135" cy="382420"/>
          </a:xfrm>
          <a:prstGeom prst="rect">
            <a:avLst/>
          </a:prstGeom>
          <a:solidFill>
            <a:srgbClr val="6F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3F65AA"/>
              </a:solidFill>
              <a:latin typeface="Arial" panose="020B0604020202020204" pitchFamily="34" charset="0"/>
            </a:endParaRPr>
          </a:p>
        </p:txBody>
      </p:sp>
      <p:sp>
        <p:nvSpPr>
          <p:cNvPr id="13" name="CuadroTexto 12">
            <a:extLst>
              <a:ext uri="{FF2B5EF4-FFF2-40B4-BE49-F238E27FC236}">
                <a16:creationId xmlns:a16="http://schemas.microsoft.com/office/drawing/2014/main" xmlns="" id="{F534FB32-754C-0D44-8A5B-58A08D4CC7B7}"/>
              </a:ext>
            </a:extLst>
          </p:cNvPr>
          <p:cNvSpPr txBox="1"/>
          <p:nvPr/>
        </p:nvSpPr>
        <p:spPr>
          <a:xfrm>
            <a:off x="4952740" y="1701982"/>
            <a:ext cx="342167" cy="461665"/>
          </a:xfrm>
          <a:prstGeom prst="rect">
            <a:avLst/>
          </a:prstGeom>
          <a:noFill/>
        </p:spPr>
        <p:txBody>
          <a:bodyPr wrap="square" rtlCol="0">
            <a:spAutoFit/>
          </a:bodyPr>
          <a:lstStyle/>
          <a:p>
            <a:r>
              <a:rPr lang="es-ES" sz="2400" b="1" dirty="0">
                <a:solidFill>
                  <a:schemeClr val="bg1"/>
                </a:solidFill>
                <a:latin typeface="Arial" panose="020B0604020202020204" pitchFamily="34" charset="0"/>
                <a:cs typeface="Arial" panose="020B0604020202020204" pitchFamily="34" charset="0"/>
              </a:rPr>
              <a:t>4</a:t>
            </a:r>
            <a:endParaRPr lang="es-CO" sz="2400" b="1" dirty="0">
              <a:solidFill>
                <a:schemeClr val="bg1"/>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xmlns="" id="{EFBAE74D-7D6F-8446-AA9C-7FD167429C72}"/>
              </a:ext>
            </a:extLst>
          </p:cNvPr>
          <p:cNvSpPr/>
          <p:nvPr/>
        </p:nvSpPr>
        <p:spPr>
          <a:xfrm>
            <a:off x="5386665" y="1801491"/>
            <a:ext cx="1540806" cy="276999"/>
          </a:xfrm>
          <a:prstGeom prst="rect">
            <a:avLst/>
          </a:prstGeom>
        </p:spPr>
        <p:txBody>
          <a:bodyPr wrap="none">
            <a:spAutoFit/>
          </a:bodyPr>
          <a:lstStyle/>
          <a:p>
            <a:r>
              <a:rPr lang="es-CO" sz="1200" dirty="0">
                <a:solidFill>
                  <a:schemeClr val="bg1"/>
                </a:solidFill>
                <a:latin typeface="Arial" panose="020B0604020202020204" pitchFamily="34" charset="0"/>
                <a:cs typeface="Arial" panose="020B0604020202020204" pitchFamily="34" charset="0"/>
              </a:rPr>
              <a:t>Protección de datos</a:t>
            </a:r>
            <a:endParaRPr lang="es-CO" sz="1200" dirty="0">
              <a:latin typeface="Arial" panose="020B0604020202020204" pitchFamily="34" charset="0"/>
            </a:endParaRPr>
          </a:p>
        </p:txBody>
      </p:sp>
      <p:sp>
        <p:nvSpPr>
          <p:cNvPr id="16" name="Rectángulo 15">
            <a:extLst>
              <a:ext uri="{FF2B5EF4-FFF2-40B4-BE49-F238E27FC236}">
                <a16:creationId xmlns:a16="http://schemas.microsoft.com/office/drawing/2014/main" xmlns="" id="{F6D76E74-3C25-BC47-962A-B2611510CBD3}"/>
              </a:ext>
            </a:extLst>
          </p:cNvPr>
          <p:cNvSpPr/>
          <p:nvPr/>
        </p:nvSpPr>
        <p:spPr>
          <a:xfrm>
            <a:off x="4826682" y="3404735"/>
            <a:ext cx="801181" cy="382420"/>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3F65AA"/>
              </a:solidFill>
              <a:latin typeface="Arial" panose="020B0604020202020204" pitchFamily="34" charset="0"/>
            </a:endParaRPr>
          </a:p>
        </p:txBody>
      </p:sp>
      <p:sp>
        <p:nvSpPr>
          <p:cNvPr id="17" name="Rectángulo 16">
            <a:extLst>
              <a:ext uri="{FF2B5EF4-FFF2-40B4-BE49-F238E27FC236}">
                <a16:creationId xmlns:a16="http://schemas.microsoft.com/office/drawing/2014/main" xmlns="" id="{05B7707D-CF73-4B4B-A01F-14A90879AB22}"/>
              </a:ext>
            </a:extLst>
          </p:cNvPr>
          <p:cNvSpPr/>
          <p:nvPr/>
        </p:nvSpPr>
        <p:spPr>
          <a:xfrm>
            <a:off x="5407928" y="3404735"/>
            <a:ext cx="2036135" cy="382420"/>
          </a:xfrm>
          <a:prstGeom prst="rect">
            <a:avLst/>
          </a:prstGeom>
          <a:solidFill>
            <a:srgbClr val="6F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3F65AA"/>
              </a:solidFill>
              <a:latin typeface="Arial" panose="020B0604020202020204" pitchFamily="34" charset="0"/>
            </a:endParaRPr>
          </a:p>
        </p:txBody>
      </p:sp>
      <p:sp>
        <p:nvSpPr>
          <p:cNvPr id="18" name="CuadroTexto 17">
            <a:extLst>
              <a:ext uri="{FF2B5EF4-FFF2-40B4-BE49-F238E27FC236}">
                <a16:creationId xmlns:a16="http://schemas.microsoft.com/office/drawing/2014/main" xmlns="" id="{E0B01547-E91F-EA48-B0EB-CFA1D6AE24A0}"/>
              </a:ext>
            </a:extLst>
          </p:cNvPr>
          <p:cNvSpPr txBox="1"/>
          <p:nvPr/>
        </p:nvSpPr>
        <p:spPr>
          <a:xfrm>
            <a:off x="4952740" y="3361389"/>
            <a:ext cx="342167" cy="830997"/>
          </a:xfrm>
          <a:prstGeom prst="rect">
            <a:avLst/>
          </a:prstGeom>
          <a:noFill/>
        </p:spPr>
        <p:txBody>
          <a:bodyPr wrap="square" rtlCol="0">
            <a:spAutoFit/>
          </a:bodyPr>
          <a:lstStyle/>
          <a:p>
            <a:r>
              <a:rPr lang="es-CO" sz="2400" b="1" dirty="0">
                <a:solidFill>
                  <a:schemeClr val="bg1"/>
                </a:solidFill>
                <a:latin typeface="Arial" panose="020B0604020202020204" pitchFamily="34" charset="0"/>
                <a:cs typeface="Arial" panose="020B0604020202020204" pitchFamily="34" charset="0"/>
              </a:rPr>
              <a:t>5</a:t>
            </a:r>
          </a:p>
          <a:p>
            <a:endParaRPr lang="es-CO" sz="2400" b="1" dirty="0">
              <a:solidFill>
                <a:schemeClr val="bg1"/>
              </a:solidFill>
              <a:latin typeface="Arial" panose="020B0604020202020204" pitchFamily="34" charset="0"/>
              <a:cs typeface="Arial" panose="020B0604020202020204" pitchFamily="34" charset="0"/>
            </a:endParaRPr>
          </a:p>
        </p:txBody>
      </p:sp>
      <p:sp>
        <p:nvSpPr>
          <p:cNvPr id="19" name="Rectángulo 18">
            <a:extLst>
              <a:ext uri="{FF2B5EF4-FFF2-40B4-BE49-F238E27FC236}">
                <a16:creationId xmlns:a16="http://schemas.microsoft.com/office/drawing/2014/main" xmlns="" id="{3407CC24-427B-4249-88E8-99301E5D4457}"/>
              </a:ext>
            </a:extLst>
          </p:cNvPr>
          <p:cNvSpPr/>
          <p:nvPr/>
        </p:nvSpPr>
        <p:spPr>
          <a:xfrm>
            <a:off x="5386665" y="3460898"/>
            <a:ext cx="788999" cy="276999"/>
          </a:xfrm>
          <a:prstGeom prst="rect">
            <a:avLst/>
          </a:prstGeom>
        </p:spPr>
        <p:txBody>
          <a:bodyPr wrap="none">
            <a:spAutoFit/>
          </a:bodyPr>
          <a:lstStyle/>
          <a:p>
            <a:r>
              <a:rPr lang="es-CO" sz="1200" dirty="0">
                <a:solidFill>
                  <a:schemeClr val="bg1"/>
                </a:solidFill>
                <a:latin typeface="Arial" panose="020B0604020202020204" pitchFamily="34" charset="0"/>
                <a:cs typeface="Arial" panose="020B0604020202020204" pitchFamily="34" charset="0"/>
              </a:rPr>
              <a:t>Inclusión</a:t>
            </a:r>
            <a:endParaRPr lang="es-CO" sz="1200" dirty="0">
              <a:latin typeface="Arial" panose="020B0604020202020204" pitchFamily="34" charset="0"/>
            </a:endParaRPr>
          </a:p>
        </p:txBody>
      </p:sp>
      <p:sp>
        <p:nvSpPr>
          <p:cNvPr id="27" name="CuadroTexto 26">
            <a:extLst>
              <a:ext uri="{FF2B5EF4-FFF2-40B4-BE49-F238E27FC236}">
                <a16:creationId xmlns:a16="http://schemas.microsoft.com/office/drawing/2014/main" xmlns="" id="{3E8D4318-9999-D147-A9C4-715CEF26F419}"/>
              </a:ext>
            </a:extLst>
          </p:cNvPr>
          <p:cNvSpPr txBox="1"/>
          <p:nvPr/>
        </p:nvSpPr>
        <p:spPr>
          <a:xfrm>
            <a:off x="4755896" y="2243866"/>
            <a:ext cx="2743297" cy="707886"/>
          </a:xfrm>
          <a:prstGeom prst="rect">
            <a:avLst/>
          </a:prstGeom>
          <a:noFill/>
        </p:spPr>
        <p:txBody>
          <a:bodyPr wrap="square" rtlCol="0">
            <a:spAutoFit/>
          </a:bodyPr>
          <a:lstStyle/>
          <a:p>
            <a:pPr algn="just"/>
            <a:r>
              <a:rPr lang="es-ES" sz="800" dirty="0">
                <a:solidFill>
                  <a:srgbClr val="3F65AA"/>
                </a:solidFill>
                <a:latin typeface="Arial" panose="020B0604020202020204" pitchFamily="34" charset="0"/>
                <a:cs typeface="Arial" panose="020B0604020202020204" pitchFamily="34" charset="0"/>
              </a:rPr>
              <a:t>Las entidades públicas deben informar a los ciudadanos las políticas de tratamiento de la información, en los </a:t>
            </a:r>
            <a:r>
              <a:rPr lang="es-ES" sz="800" dirty="0" smtClean="0">
                <a:solidFill>
                  <a:srgbClr val="3F65AA"/>
                </a:solidFill>
                <a:latin typeface="Arial" panose="020B0604020202020204" pitchFamily="34" charset="0"/>
                <a:cs typeface="Arial" panose="020B0604020202020204" pitchFamily="34" charset="0"/>
              </a:rPr>
              <a:t>casos en lo que se les solicite información personal. (Artículo 13, Decreto </a:t>
            </a:r>
            <a:r>
              <a:rPr lang="es-ES" sz="800" dirty="0">
                <a:solidFill>
                  <a:srgbClr val="3F65AA"/>
                </a:solidFill>
                <a:latin typeface="Arial" panose="020B0604020202020204" pitchFamily="34" charset="0"/>
                <a:cs typeface="Arial" panose="020B0604020202020204" pitchFamily="34" charset="0"/>
              </a:rPr>
              <a:t>1377 de 2013).</a:t>
            </a:r>
            <a:endParaRPr lang="es-CO" sz="800" dirty="0">
              <a:solidFill>
                <a:srgbClr val="3F65AA"/>
              </a:solidFill>
              <a:latin typeface="Arial" panose="020B0604020202020204" pitchFamily="34" charset="0"/>
              <a:cs typeface="Arial" panose="020B0604020202020204" pitchFamily="34" charset="0"/>
            </a:endParaRPr>
          </a:p>
          <a:p>
            <a:endParaRPr lang="es-CO" sz="800" dirty="0">
              <a:solidFill>
                <a:srgbClr val="3F65AA"/>
              </a:solidFill>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xmlns="" id="{534D6A02-9492-334B-AC2A-EB6B00ECA1BB}"/>
              </a:ext>
            </a:extLst>
          </p:cNvPr>
          <p:cNvSpPr txBox="1"/>
          <p:nvPr/>
        </p:nvSpPr>
        <p:spPr>
          <a:xfrm>
            <a:off x="4755896" y="3881278"/>
            <a:ext cx="2743297" cy="830997"/>
          </a:xfrm>
          <a:prstGeom prst="rect">
            <a:avLst/>
          </a:prstGeom>
          <a:noFill/>
        </p:spPr>
        <p:txBody>
          <a:bodyPr wrap="square" rtlCol="0">
            <a:spAutoFit/>
          </a:bodyPr>
          <a:lstStyle/>
          <a:p>
            <a:pPr algn="just"/>
            <a:r>
              <a:rPr lang="es-ES" sz="800" dirty="0">
                <a:solidFill>
                  <a:srgbClr val="3F65AA"/>
                </a:solidFill>
                <a:latin typeface="Arial" panose="020B0604020202020204" pitchFamily="34" charset="0"/>
                <a:cs typeface="Arial" panose="020B0604020202020204" pitchFamily="34" charset="0"/>
              </a:rPr>
              <a:t>Los niños, niñas y adolescentes pueden presentar directamente solicitudes, quejas o reclamos a las entidades del Estado en los temas de su interés y tendrán prioridad en el turno sobre cualquier otra petición. (Artículo 12, Decreto 019 de 2012.)</a:t>
            </a:r>
            <a:endParaRPr lang="es-CO" sz="800" dirty="0">
              <a:solidFill>
                <a:srgbClr val="3F65AA"/>
              </a:solidFill>
              <a:latin typeface="Arial" panose="020B0604020202020204" pitchFamily="34" charset="0"/>
              <a:cs typeface="Arial" panose="020B0604020202020204" pitchFamily="34" charset="0"/>
            </a:endParaRPr>
          </a:p>
          <a:p>
            <a:endParaRPr lang="es-CO" sz="800" dirty="0">
              <a:solidFill>
                <a:srgbClr val="3F65AA"/>
              </a:solidFill>
              <a:latin typeface="Arial" panose="020B0604020202020204" pitchFamily="34" charset="0"/>
              <a:cs typeface="Arial" panose="020B0604020202020204" pitchFamily="34" charset="0"/>
            </a:endParaRPr>
          </a:p>
        </p:txBody>
      </p:sp>
      <p:sp>
        <p:nvSpPr>
          <p:cNvPr id="25" name="Rectángulo 24">
            <a:extLst>
              <a:ext uri="{FF2B5EF4-FFF2-40B4-BE49-F238E27FC236}">
                <a16:creationId xmlns:a16="http://schemas.microsoft.com/office/drawing/2014/main" xmlns="" id="{668E321C-9E8A-4B2F-BD5C-411A2F85298E}"/>
              </a:ext>
            </a:extLst>
          </p:cNvPr>
          <p:cNvSpPr/>
          <p:nvPr/>
        </p:nvSpPr>
        <p:spPr>
          <a:xfrm>
            <a:off x="532591" y="1749052"/>
            <a:ext cx="801181" cy="382420"/>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3F65AA"/>
              </a:solidFill>
              <a:latin typeface="Arial" panose="020B0604020202020204" pitchFamily="34" charset="0"/>
            </a:endParaRPr>
          </a:p>
        </p:txBody>
      </p:sp>
      <p:sp>
        <p:nvSpPr>
          <p:cNvPr id="30" name="Rectángulo 29">
            <a:extLst>
              <a:ext uri="{FF2B5EF4-FFF2-40B4-BE49-F238E27FC236}">
                <a16:creationId xmlns:a16="http://schemas.microsoft.com/office/drawing/2014/main" xmlns="" id="{79C9C244-0B04-4BE8-BFC3-46FA2665CAE1}"/>
              </a:ext>
            </a:extLst>
          </p:cNvPr>
          <p:cNvSpPr/>
          <p:nvPr/>
        </p:nvSpPr>
        <p:spPr>
          <a:xfrm>
            <a:off x="1113837" y="1749052"/>
            <a:ext cx="2036135" cy="382420"/>
          </a:xfrm>
          <a:prstGeom prst="rect">
            <a:avLst/>
          </a:prstGeom>
          <a:solidFill>
            <a:srgbClr val="6F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3F65AA"/>
              </a:solidFill>
              <a:latin typeface="Arial" panose="020B0604020202020204" pitchFamily="34" charset="0"/>
            </a:endParaRPr>
          </a:p>
        </p:txBody>
      </p:sp>
      <p:sp>
        <p:nvSpPr>
          <p:cNvPr id="31" name="CuadroTexto 30">
            <a:extLst>
              <a:ext uri="{FF2B5EF4-FFF2-40B4-BE49-F238E27FC236}">
                <a16:creationId xmlns:a16="http://schemas.microsoft.com/office/drawing/2014/main" xmlns="" id="{FBD25B59-C7E5-427D-93C7-054B82A98ECD}"/>
              </a:ext>
            </a:extLst>
          </p:cNvPr>
          <p:cNvSpPr txBox="1"/>
          <p:nvPr/>
        </p:nvSpPr>
        <p:spPr>
          <a:xfrm>
            <a:off x="658649" y="1705706"/>
            <a:ext cx="342167" cy="461665"/>
          </a:xfrm>
          <a:prstGeom prst="rect">
            <a:avLst/>
          </a:prstGeom>
          <a:noFill/>
        </p:spPr>
        <p:txBody>
          <a:bodyPr wrap="square" rtlCol="0">
            <a:spAutoFit/>
          </a:bodyPr>
          <a:lstStyle/>
          <a:p>
            <a:r>
              <a:rPr lang="es-CO" sz="2400" b="1" dirty="0">
                <a:solidFill>
                  <a:schemeClr val="bg1"/>
                </a:solidFill>
                <a:latin typeface="Arial" panose="020B0604020202020204" pitchFamily="34" charset="0"/>
                <a:cs typeface="Arial" panose="020B0604020202020204" pitchFamily="34" charset="0"/>
              </a:rPr>
              <a:t>1</a:t>
            </a:r>
          </a:p>
        </p:txBody>
      </p:sp>
      <p:sp>
        <p:nvSpPr>
          <p:cNvPr id="32" name="Rectángulo 31">
            <a:extLst>
              <a:ext uri="{FF2B5EF4-FFF2-40B4-BE49-F238E27FC236}">
                <a16:creationId xmlns:a16="http://schemas.microsoft.com/office/drawing/2014/main" xmlns="" id="{8C14EBFC-A5D5-4726-BA26-57423A2724D0}"/>
              </a:ext>
            </a:extLst>
          </p:cNvPr>
          <p:cNvSpPr/>
          <p:nvPr/>
        </p:nvSpPr>
        <p:spPr>
          <a:xfrm>
            <a:off x="1092574" y="1805215"/>
            <a:ext cx="1813317" cy="276999"/>
          </a:xfrm>
          <a:prstGeom prst="rect">
            <a:avLst/>
          </a:prstGeom>
        </p:spPr>
        <p:txBody>
          <a:bodyPr wrap="none">
            <a:spAutoFit/>
          </a:bodyPr>
          <a:lstStyle/>
          <a:p>
            <a:r>
              <a:rPr lang="es-CO" sz="1200" dirty="0">
                <a:solidFill>
                  <a:schemeClr val="bg1"/>
                </a:solidFill>
                <a:latin typeface="Arial" panose="020B0604020202020204" pitchFamily="34" charset="0"/>
                <a:cs typeface="Arial" panose="020B0604020202020204" pitchFamily="34" charset="0"/>
              </a:rPr>
              <a:t>Acceso a la información</a:t>
            </a:r>
            <a:endParaRPr lang="es-CO" sz="1200" dirty="0">
              <a:latin typeface="Arial" panose="020B0604020202020204" pitchFamily="34" charset="0"/>
            </a:endParaRPr>
          </a:p>
        </p:txBody>
      </p:sp>
      <p:sp>
        <p:nvSpPr>
          <p:cNvPr id="33" name="Rectángulo 32">
            <a:extLst>
              <a:ext uri="{FF2B5EF4-FFF2-40B4-BE49-F238E27FC236}">
                <a16:creationId xmlns:a16="http://schemas.microsoft.com/office/drawing/2014/main" xmlns="" id="{F7AEBBB9-35EC-432F-B1C0-79CFA96197A5}"/>
              </a:ext>
            </a:extLst>
          </p:cNvPr>
          <p:cNvSpPr/>
          <p:nvPr/>
        </p:nvSpPr>
        <p:spPr>
          <a:xfrm>
            <a:off x="532591" y="3408459"/>
            <a:ext cx="801181" cy="382420"/>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3F65AA"/>
              </a:solidFill>
              <a:latin typeface="Arial" panose="020B0604020202020204" pitchFamily="34" charset="0"/>
            </a:endParaRPr>
          </a:p>
        </p:txBody>
      </p:sp>
      <p:sp>
        <p:nvSpPr>
          <p:cNvPr id="34" name="Rectángulo 33">
            <a:extLst>
              <a:ext uri="{FF2B5EF4-FFF2-40B4-BE49-F238E27FC236}">
                <a16:creationId xmlns:a16="http://schemas.microsoft.com/office/drawing/2014/main" xmlns="" id="{FFC44035-BA2B-4BF6-A0BF-882C753A3E8F}"/>
              </a:ext>
            </a:extLst>
          </p:cNvPr>
          <p:cNvSpPr/>
          <p:nvPr/>
        </p:nvSpPr>
        <p:spPr>
          <a:xfrm>
            <a:off x="1113837" y="3408459"/>
            <a:ext cx="2036135" cy="382420"/>
          </a:xfrm>
          <a:prstGeom prst="rect">
            <a:avLst/>
          </a:prstGeom>
          <a:solidFill>
            <a:srgbClr val="6F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3F65AA"/>
              </a:solidFill>
              <a:latin typeface="Arial" panose="020B0604020202020204" pitchFamily="34" charset="0"/>
            </a:endParaRPr>
          </a:p>
        </p:txBody>
      </p:sp>
      <p:sp>
        <p:nvSpPr>
          <p:cNvPr id="35" name="CuadroTexto 34">
            <a:extLst>
              <a:ext uri="{FF2B5EF4-FFF2-40B4-BE49-F238E27FC236}">
                <a16:creationId xmlns:a16="http://schemas.microsoft.com/office/drawing/2014/main" xmlns="" id="{74D40118-0C9A-4EDD-8651-0F48E633CF2D}"/>
              </a:ext>
            </a:extLst>
          </p:cNvPr>
          <p:cNvSpPr txBox="1"/>
          <p:nvPr/>
        </p:nvSpPr>
        <p:spPr>
          <a:xfrm>
            <a:off x="658649" y="3365113"/>
            <a:ext cx="342167" cy="461665"/>
          </a:xfrm>
          <a:prstGeom prst="rect">
            <a:avLst/>
          </a:prstGeom>
          <a:noFill/>
        </p:spPr>
        <p:txBody>
          <a:bodyPr wrap="square" rtlCol="0">
            <a:spAutoFit/>
          </a:bodyPr>
          <a:lstStyle/>
          <a:p>
            <a:r>
              <a:rPr lang="es-CO" sz="2400" b="1" dirty="0">
                <a:solidFill>
                  <a:schemeClr val="bg1"/>
                </a:solidFill>
                <a:latin typeface="Arial" panose="020B0604020202020204" pitchFamily="34" charset="0"/>
                <a:cs typeface="Arial" panose="020B0604020202020204" pitchFamily="34" charset="0"/>
              </a:rPr>
              <a:t>2</a:t>
            </a:r>
          </a:p>
        </p:txBody>
      </p:sp>
      <p:sp>
        <p:nvSpPr>
          <p:cNvPr id="36" name="Rectángulo 35">
            <a:extLst>
              <a:ext uri="{FF2B5EF4-FFF2-40B4-BE49-F238E27FC236}">
                <a16:creationId xmlns:a16="http://schemas.microsoft.com/office/drawing/2014/main" xmlns="" id="{0EF1C558-523E-4CB9-B377-4808A4777CC2}"/>
              </a:ext>
            </a:extLst>
          </p:cNvPr>
          <p:cNvSpPr/>
          <p:nvPr/>
        </p:nvSpPr>
        <p:spPr>
          <a:xfrm>
            <a:off x="1092574" y="3464622"/>
            <a:ext cx="1135247" cy="461665"/>
          </a:xfrm>
          <a:prstGeom prst="rect">
            <a:avLst/>
          </a:prstGeom>
        </p:spPr>
        <p:txBody>
          <a:bodyPr wrap="none">
            <a:spAutoFit/>
          </a:bodyPr>
          <a:lstStyle/>
          <a:p>
            <a:r>
              <a:rPr lang="es-CO" sz="1200" dirty="0">
                <a:solidFill>
                  <a:schemeClr val="bg1"/>
                </a:solidFill>
                <a:latin typeface="Arial" panose="020B0604020202020204" pitchFamily="34" charset="0"/>
                <a:cs typeface="Arial" panose="020B0604020202020204" pitchFamily="34" charset="0"/>
              </a:rPr>
              <a:t>Disponibilidad</a:t>
            </a:r>
          </a:p>
          <a:p>
            <a:endParaRPr lang="es-CO" sz="1200" dirty="0">
              <a:latin typeface="Arial" panose="020B0604020202020204" pitchFamily="34" charset="0"/>
            </a:endParaRPr>
          </a:p>
        </p:txBody>
      </p:sp>
      <p:sp>
        <p:nvSpPr>
          <p:cNvPr id="37" name="Rectángulo 36">
            <a:extLst>
              <a:ext uri="{FF2B5EF4-FFF2-40B4-BE49-F238E27FC236}">
                <a16:creationId xmlns:a16="http://schemas.microsoft.com/office/drawing/2014/main" xmlns="" id="{C6BBA87A-2204-4C1B-A4B2-ECFD091FAA95}"/>
              </a:ext>
            </a:extLst>
          </p:cNvPr>
          <p:cNvSpPr/>
          <p:nvPr/>
        </p:nvSpPr>
        <p:spPr>
          <a:xfrm>
            <a:off x="532591" y="4959709"/>
            <a:ext cx="801181" cy="382420"/>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3F65AA"/>
              </a:solidFill>
              <a:latin typeface="Arial" panose="020B0604020202020204" pitchFamily="34" charset="0"/>
            </a:endParaRPr>
          </a:p>
        </p:txBody>
      </p:sp>
      <p:sp>
        <p:nvSpPr>
          <p:cNvPr id="38" name="Rectángulo 37">
            <a:extLst>
              <a:ext uri="{FF2B5EF4-FFF2-40B4-BE49-F238E27FC236}">
                <a16:creationId xmlns:a16="http://schemas.microsoft.com/office/drawing/2014/main" xmlns="" id="{855DB8E1-C182-4B59-8526-2774F5E9B357}"/>
              </a:ext>
            </a:extLst>
          </p:cNvPr>
          <p:cNvSpPr/>
          <p:nvPr/>
        </p:nvSpPr>
        <p:spPr>
          <a:xfrm>
            <a:off x="1113837" y="4959709"/>
            <a:ext cx="2036135" cy="382420"/>
          </a:xfrm>
          <a:prstGeom prst="rect">
            <a:avLst/>
          </a:prstGeom>
          <a:solidFill>
            <a:srgbClr val="6F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3F65AA"/>
              </a:solidFill>
              <a:latin typeface="Arial" panose="020B0604020202020204" pitchFamily="34" charset="0"/>
            </a:endParaRPr>
          </a:p>
        </p:txBody>
      </p:sp>
      <p:sp>
        <p:nvSpPr>
          <p:cNvPr id="39" name="CuadroTexto 38">
            <a:extLst>
              <a:ext uri="{FF2B5EF4-FFF2-40B4-BE49-F238E27FC236}">
                <a16:creationId xmlns:a16="http://schemas.microsoft.com/office/drawing/2014/main" xmlns="" id="{8EB62106-3FA1-41B6-A9D4-7FDEBC6BB51B}"/>
              </a:ext>
            </a:extLst>
          </p:cNvPr>
          <p:cNvSpPr txBox="1"/>
          <p:nvPr/>
        </p:nvSpPr>
        <p:spPr>
          <a:xfrm>
            <a:off x="658649" y="4916363"/>
            <a:ext cx="342167" cy="461665"/>
          </a:xfrm>
          <a:prstGeom prst="rect">
            <a:avLst/>
          </a:prstGeom>
          <a:noFill/>
        </p:spPr>
        <p:txBody>
          <a:bodyPr wrap="square" rtlCol="0">
            <a:spAutoFit/>
          </a:bodyPr>
          <a:lstStyle/>
          <a:p>
            <a:r>
              <a:rPr lang="es-CO" sz="2400" b="1" dirty="0">
                <a:solidFill>
                  <a:schemeClr val="bg1"/>
                </a:solidFill>
                <a:latin typeface="Arial" panose="020B0604020202020204" pitchFamily="34" charset="0"/>
                <a:cs typeface="Arial" panose="020B0604020202020204" pitchFamily="34" charset="0"/>
              </a:rPr>
              <a:t>3</a:t>
            </a:r>
          </a:p>
        </p:txBody>
      </p:sp>
      <p:sp>
        <p:nvSpPr>
          <p:cNvPr id="40" name="Rectángulo 39">
            <a:extLst>
              <a:ext uri="{FF2B5EF4-FFF2-40B4-BE49-F238E27FC236}">
                <a16:creationId xmlns:a16="http://schemas.microsoft.com/office/drawing/2014/main" xmlns="" id="{561AE48B-C765-4A4A-8536-FBE6674231B9}"/>
              </a:ext>
            </a:extLst>
          </p:cNvPr>
          <p:cNvSpPr/>
          <p:nvPr/>
        </p:nvSpPr>
        <p:spPr>
          <a:xfrm>
            <a:off x="1092574" y="5015872"/>
            <a:ext cx="1079142" cy="276999"/>
          </a:xfrm>
          <a:prstGeom prst="rect">
            <a:avLst/>
          </a:prstGeom>
        </p:spPr>
        <p:txBody>
          <a:bodyPr wrap="none">
            <a:spAutoFit/>
          </a:bodyPr>
          <a:lstStyle/>
          <a:p>
            <a:r>
              <a:rPr lang="es-CO" sz="1200" dirty="0">
                <a:solidFill>
                  <a:schemeClr val="bg1"/>
                </a:solidFill>
                <a:latin typeface="Arial" panose="020B0604020202020204" pitchFamily="34" charset="0"/>
                <a:cs typeface="Arial" panose="020B0604020202020204" pitchFamily="34" charset="0"/>
              </a:rPr>
              <a:t>Identificación</a:t>
            </a:r>
            <a:endParaRPr lang="es-CO" sz="1200" dirty="0">
              <a:latin typeface="Arial" panose="020B0604020202020204" pitchFamily="34" charset="0"/>
            </a:endParaRPr>
          </a:p>
        </p:txBody>
      </p:sp>
      <p:sp>
        <p:nvSpPr>
          <p:cNvPr id="41" name="CuadroTexto 40">
            <a:extLst>
              <a:ext uri="{FF2B5EF4-FFF2-40B4-BE49-F238E27FC236}">
                <a16:creationId xmlns:a16="http://schemas.microsoft.com/office/drawing/2014/main" xmlns="" id="{5E46472B-A7EC-41DC-81B2-411F8C4CFEB5}"/>
              </a:ext>
            </a:extLst>
          </p:cNvPr>
          <p:cNvSpPr txBox="1"/>
          <p:nvPr/>
        </p:nvSpPr>
        <p:spPr>
          <a:xfrm>
            <a:off x="461805" y="2247590"/>
            <a:ext cx="2743297" cy="584775"/>
          </a:xfrm>
          <a:prstGeom prst="rect">
            <a:avLst/>
          </a:prstGeom>
          <a:noFill/>
        </p:spPr>
        <p:txBody>
          <a:bodyPr wrap="square" rtlCol="0">
            <a:spAutoFit/>
          </a:bodyPr>
          <a:lstStyle/>
          <a:p>
            <a:pPr algn="just"/>
            <a:r>
              <a:rPr lang="es-ES" sz="800" dirty="0">
                <a:solidFill>
                  <a:srgbClr val="3F65AA"/>
                </a:solidFill>
                <a:latin typeface="Arial" panose="020B0604020202020204" pitchFamily="34" charset="0"/>
                <a:cs typeface="Arial" panose="020B0604020202020204" pitchFamily="34" charset="0"/>
              </a:rPr>
              <a:t>Las entidades deben publicar sus trámites y servicios en sus sitios web oficiales, señalando la norma que los sustenta, procedimientos, costos, formatos y formularios requeridos. (Artículo 6, Decreto 103 de 2015</a:t>
            </a:r>
            <a:r>
              <a:rPr lang="es-ES" sz="800" dirty="0" smtClean="0">
                <a:solidFill>
                  <a:srgbClr val="3F65AA"/>
                </a:solidFill>
                <a:latin typeface="Arial" panose="020B0604020202020204" pitchFamily="34" charset="0"/>
                <a:cs typeface="Arial" panose="020B0604020202020204" pitchFamily="34" charset="0"/>
              </a:rPr>
              <a:t>)</a:t>
            </a:r>
          </a:p>
        </p:txBody>
      </p:sp>
      <p:sp>
        <p:nvSpPr>
          <p:cNvPr id="42" name="CuadroTexto 41">
            <a:extLst>
              <a:ext uri="{FF2B5EF4-FFF2-40B4-BE49-F238E27FC236}">
                <a16:creationId xmlns:a16="http://schemas.microsoft.com/office/drawing/2014/main" xmlns="" id="{4C4934EE-48EF-48F2-A172-B7B32CF596DD}"/>
              </a:ext>
            </a:extLst>
          </p:cNvPr>
          <p:cNvSpPr txBox="1"/>
          <p:nvPr/>
        </p:nvSpPr>
        <p:spPr>
          <a:xfrm>
            <a:off x="470112" y="3859152"/>
            <a:ext cx="2743297" cy="707886"/>
          </a:xfrm>
          <a:prstGeom prst="rect">
            <a:avLst/>
          </a:prstGeom>
          <a:noFill/>
        </p:spPr>
        <p:txBody>
          <a:bodyPr wrap="square" rtlCol="0">
            <a:spAutoFit/>
          </a:bodyPr>
          <a:lstStyle/>
          <a:p>
            <a:pPr algn="just"/>
            <a:r>
              <a:rPr lang="es-ES" sz="800" dirty="0">
                <a:solidFill>
                  <a:srgbClr val="3F65AA"/>
                </a:solidFill>
                <a:latin typeface="Arial" panose="020B0604020202020204" pitchFamily="34" charset="0"/>
                <a:cs typeface="Arial" panose="020B0604020202020204" pitchFamily="34" charset="0"/>
              </a:rPr>
              <a:t>Las oficinas de correspondencia deben informar el horario para la recepción de documentos en un lugar visible y de fácil acceso para los ciudadanos. (Artículo 15, Acuerdo 060 de 2001.)</a:t>
            </a:r>
            <a:endParaRPr lang="es-CO" sz="800" dirty="0">
              <a:solidFill>
                <a:srgbClr val="3F65AA"/>
              </a:solidFill>
              <a:latin typeface="Arial" panose="020B0604020202020204" pitchFamily="34" charset="0"/>
              <a:cs typeface="Arial" panose="020B0604020202020204" pitchFamily="34" charset="0"/>
            </a:endParaRPr>
          </a:p>
          <a:p>
            <a:endParaRPr lang="es-CO" sz="800" dirty="0">
              <a:solidFill>
                <a:srgbClr val="3F65AA"/>
              </a:solidFill>
              <a:latin typeface="Arial" panose="020B0604020202020204" pitchFamily="34" charset="0"/>
              <a:cs typeface="Arial" panose="020B0604020202020204" pitchFamily="34" charset="0"/>
            </a:endParaRPr>
          </a:p>
        </p:txBody>
      </p:sp>
      <p:sp>
        <p:nvSpPr>
          <p:cNvPr id="43" name="CuadroTexto 42">
            <a:extLst>
              <a:ext uri="{FF2B5EF4-FFF2-40B4-BE49-F238E27FC236}">
                <a16:creationId xmlns:a16="http://schemas.microsoft.com/office/drawing/2014/main" xmlns="" id="{DA736CD4-4023-448E-BFA5-86EBDA72A6C6}"/>
              </a:ext>
            </a:extLst>
          </p:cNvPr>
          <p:cNvSpPr txBox="1"/>
          <p:nvPr/>
        </p:nvSpPr>
        <p:spPr>
          <a:xfrm>
            <a:off x="461805" y="5402320"/>
            <a:ext cx="2743297" cy="830997"/>
          </a:xfrm>
          <a:prstGeom prst="rect">
            <a:avLst/>
          </a:prstGeom>
          <a:noFill/>
        </p:spPr>
        <p:txBody>
          <a:bodyPr wrap="square" rtlCol="0">
            <a:spAutoFit/>
          </a:bodyPr>
          <a:lstStyle/>
          <a:p>
            <a:pPr algn="just"/>
            <a:r>
              <a:rPr lang="es-ES" sz="800" dirty="0">
                <a:solidFill>
                  <a:srgbClr val="3F65AA"/>
                </a:solidFill>
                <a:latin typeface="Arial" panose="020B0604020202020204" pitchFamily="34" charset="0"/>
                <a:cs typeface="Arial" panose="020B0604020202020204" pitchFamily="34" charset="0"/>
              </a:rPr>
              <a:t>Las entidades deben asignar el número de radicado a las PQRSD en estricto orden de recepción y entregar de inmediato al ciudadano una copia como constancia de su radicación (Artículo 4, Acuerdo 060 de 2001)</a:t>
            </a:r>
            <a:endParaRPr lang="es-CO" sz="800" dirty="0">
              <a:solidFill>
                <a:srgbClr val="3F65AA"/>
              </a:solidFill>
              <a:latin typeface="Arial" panose="020B0604020202020204" pitchFamily="34" charset="0"/>
              <a:cs typeface="Arial" panose="020B0604020202020204" pitchFamily="34" charset="0"/>
            </a:endParaRPr>
          </a:p>
          <a:p>
            <a:r>
              <a:rPr lang="es-CO" sz="800" dirty="0">
                <a:solidFill>
                  <a:srgbClr val="3F65AA"/>
                </a:solidFill>
                <a:latin typeface="Arial" panose="020B0604020202020204" pitchFamily="34" charset="0"/>
                <a:cs typeface="Arial" panose="020B0604020202020204" pitchFamily="34" charset="0"/>
              </a:rPr>
              <a:t>.</a:t>
            </a:r>
          </a:p>
          <a:p>
            <a:endParaRPr lang="es-CO" sz="800" dirty="0">
              <a:solidFill>
                <a:srgbClr val="3F65AA"/>
              </a:solidFill>
              <a:latin typeface="Arial" panose="020B0604020202020204" pitchFamily="34" charset="0"/>
              <a:cs typeface="Arial" panose="020B0604020202020204" pitchFamily="34" charset="0"/>
            </a:endParaRPr>
          </a:p>
        </p:txBody>
      </p:sp>
      <p:sp>
        <p:nvSpPr>
          <p:cNvPr id="45" name="CuadroTexto 44">
            <a:extLst>
              <a:ext uri="{FF2B5EF4-FFF2-40B4-BE49-F238E27FC236}">
                <a16:creationId xmlns:a16="http://schemas.microsoft.com/office/drawing/2014/main" xmlns="" id="{7C3FD613-FBC4-4562-9E46-12A14233E3D8}"/>
              </a:ext>
            </a:extLst>
          </p:cNvPr>
          <p:cNvSpPr txBox="1"/>
          <p:nvPr/>
        </p:nvSpPr>
        <p:spPr>
          <a:xfrm>
            <a:off x="3939476" y="885565"/>
            <a:ext cx="4310724" cy="307777"/>
          </a:xfrm>
          <a:prstGeom prst="rect">
            <a:avLst/>
          </a:prstGeom>
          <a:noFill/>
        </p:spPr>
        <p:txBody>
          <a:bodyPr wrap="square" rtlCol="0">
            <a:spAutoFit/>
          </a:bodyPr>
          <a:lstStyle/>
          <a:p>
            <a:pPr algn="ctr"/>
            <a:r>
              <a:rPr lang="es-CO" sz="1400" b="1" i="1" dirty="0">
                <a:solidFill>
                  <a:srgbClr val="3F65AA"/>
                </a:solidFill>
                <a:latin typeface="Arial" panose="020B0604020202020204" pitchFamily="34" charset="0"/>
                <a:cs typeface="Arial" panose="020B0604020202020204" pitchFamily="34" charset="0"/>
              </a:rPr>
              <a:t>Aspectos relevantes de la gestión de solicitudes</a:t>
            </a:r>
          </a:p>
        </p:txBody>
      </p:sp>
      <p:sp>
        <p:nvSpPr>
          <p:cNvPr id="46" name="Rectángulo 45">
            <a:extLst>
              <a:ext uri="{FF2B5EF4-FFF2-40B4-BE49-F238E27FC236}">
                <a16:creationId xmlns:a16="http://schemas.microsoft.com/office/drawing/2014/main" xmlns="" id="{15C32F54-9F02-4FCA-BB91-94DD7B79F511}"/>
              </a:ext>
            </a:extLst>
          </p:cNvPr>
          <p:cNvSpPr/>
          <p:nvPr/>
        </p:nvSpPr>
        <p:spPr>
          <a:xfrm>
            <a:off x="4826682" y="5121912"/>
            <a:ext cx="801181" cy="382420"/>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3F65AA"/>
              </a:solidFill>
              <a:latin typeface="Arial" panose="020B0604020202020204" pitchFamily="34" charset="0"/>
            </a:endParaRPr>
          </a:p>
        </p:txBody>
      </p:sp>
      <p:sp>
        <p:nvSpPr>
          <p:cNvPr id="47" name="Rectángulo 46">
            <a:extLst>
              <a:ext uri="{FF2B5EF4-FFF2-40B4-BE49-F238E27FC236}">
                <a16:creationId xmlns:a16="http://schemas.microsoft.com/office/drawing/2014/main" xmlns="" id="{B6EC76F7-3559-4CFE-A469-D67ADC1743CC}"/>
              </a:ext>
            </a:extLst>
          </p:cNvPr>
          <p:cNvSpPr/>
          <p:nvPr/>
        </p:nvSpPr>
        <p:spPr>
          <a:xfrm>
            <a:off x="5407928" y="5121912"/>
            <a:ext cx="2036135" cy="382420"/>
          </a:xfrm>
          <a:prstGeom prst="rect">
            <a:avLst/>
          </a:prstGeom>
          <a:solidFill>
            <a:srgbClr val="6F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3F65AA"/>
              </a:solidFill>
              <a:latin typeface="Arial" panose="020B0604020202020204" pitchFamily="34" charset="0"/>
            </a:endParaRPr>
          </a:p>
        </p:txBody>
      </p:sp>
      <p:sp>
        <p:nvSpPr>
          <p:cNvPr id="48" name="CuadroTexto 47">
            <a:extLst>
              <a:ext uri="{FF2B5EF4-FFF2-40B4-BE49-F238E27FC236}">
                <a16:creationId xmlns:a16="http://schemas.microsoft.com/office/drawing/2014/main" xmlns="" id="{D19414BC-1C9B-4A29-96ED-46441A780D74}"/>
              </a:ext>
            </a:extLst>
          </p:cNvPr>
          <p:cNvSpPr txBox="1"/>
          <p:nvPr/>
        </p:nvSpPr>
        <p:spPr>
          <a:xfrm>
            <a:off x="4952740" y="5078566"/>
            <a:ext cx="342167" cy="461665"/>
          </a:xfrm>
          <a:prstGeom prst="rect">
            <a:avLst/>
          </a:prstGeom>
          <a:noFill/>
        </p:spPr>
        <p:txBody>
          <a:bodyPr wrap="square" rtlCol="0">
            <a:spAutoFit/>
          </a:bodyPr>
          <a:lstStyle/>
          <a:p>
            <a:r>
              <a:rPr lang="es-ES" sz="2400" b="1" dirty="0">
                <a:solidFill>
                  <a:schemeClr val="bg1"/>
                </a:solidFill>
                <a:latin typeface="Arial" panose="020B0604020202020204" pitchFamily="34" charset="0"/>
                <a:cs typeface="Arial" panose="020B0604020202020204" pitchFamily="34" charset="0"/>
              </a:rPr>
              <a:t>6</a:t>
            </a:r>
            <a:endParaRPr lang="es-CO" sz="2400" b="1" dirty="0">
              <a:solidFill>
                <a:schemeClr val="bg1"/>
              </a:solidFill>
              <a:latin typeface="Arial" panose="020B0604020202020204" pitchFamily="34" charset="0"/>
              <a:cs typeface="Arial" panose="020B0604020202020204" pitchFamily="34" charset="0"/>
            </a:endParaRPr>
          </a:p>
        </p:txBody>
      </p:sp>
      <p:sp>
        <p:nvSpPr>
          <p:cNvPr id="49" name="Rectángulo 48">
            <a:extLst>
              <a:ext uri="{FF2B5EF4-FFF2-40B4-BE49-F238E27FC236}">
                <a16:creationId xmlns:a16="http://schemas.microsoft.com/office/drawing/2014/main" xmlns="" id="{5C4ED5C0-CD39-40B6-91BD-6AA44D9A1EB8}"/>
              </a:ext>
            </a:extLst>
          </p:cNvPr>
          <p:cNvSpPr/>
          <p:nvPr/>
        </p:nvSpPr>
        <p:spPr>
          <a:xfrm>
            <a:off x="5386665" y="5178075"/>
            <a:ext cx="1158394" cy="276999"/>
          </a:xfrm>
          <a:prstGeom prst="rect">
            <a:avLst/>
          </a:prstGeom>
        </p:spPr>
        <p:txBody>
          <a:bodyPr wrap="none">
            <a:spAutoFit/>
          </a:bodyPr>
          <a:lstStyle/>
          <a:p>
            <a:r>
              <a:rPr lang="es-CO" sz="1200" dirty="0">
                <a:solidFill>
                  <a:schemeClr val="bg1"/>
                </a:solidFill>
                <a:latin typeface="Arial" panose="020B0604020202020204" pitchFamily="34" charset="0"/>
                <a:cs typeface="Arial" panose="020B0604020202020204" pitchFamily="34" charset="0"/>
              </a:rPr>
              <a:t>Transparencia</a:t>
            </a:r>
            <a:endParaRPr lang="es-CO" sz="1200" dirty="0">
              <a:latin typeface="Arial" panose="020B0604020202020204" pitchFamily="34" charset="0"/>
            </a:endParaRPr>
          </a:p>
        </p:txBody>
      </p:sp>
      <p:sp>
        <p:nvSpPr>
          <p:cNvPr id="50" name="Rectángulo 49">
            <a:extLst>
              <a:ext uri="{FF2B5EF4-FFF2-40B4-BE49-F238E27FC236}">
                <a16:creationId xmlns:a16="http://schemas.microsoft.com/office/drawing/2014/main" xmlns="" id="{FB43D775-2F36-44E8-B2BE-F559CC0B899E}"/>
              </a:ext>
            </a:extLst>
          </p:cNvPr>
          <p:cNvSpPr/>
          <p:nvPr/>
        </p:nvSpPr>
        <p:spPr>
          <a:xfrm>
            <a:off x="8502899" y="1745328"/>
            <a:ext cx="801181" cy="382420"/>
          </a:xfrm>
          <a:prstGeom prst="rect">
            <a:avLst/>
          </a:prstGeom>
          <a:solidFill>
            <a:srgbClr val="3F6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3F65AA"/>
              </a:solidFill>
              <a:latin typeface="Arial" panose="020B0604020202020204" pitchFamily="34" charset="0"/>
            </a:endParaRPr>
          </a:p>
        </p:txBody>
      </p:sp>
      <p:sp>
        <p:nvSpPr>
          <p:cNvPr id="51" name="Rectángulo 50">
            <a:extLst>
              <a:ext uri="{FF2B5EF4-FFF2-40B4-BE49-F238E27FC236}">
                <a16:creationId xmlns:a16="http://schemas.microsoft.com/office/drawing/2014/main" xmlns="" id="{360A8951-D8C4-4AB7-9535-E61A2430A4A0}"/>
              </a:ext>
            </a:extLst>
          </p:cNvPr>
          <p:cNvSpPr/>
          <p:nvPr/>
        </p:nvSpPr>
        <p:spPr>
          <a:xfrm>
            <a:off x="9084145" y="1745328"/>
            <a:ext cx="2036135" cy="382420"/>
          </a:xfrm>
          <a:prstGeom prst="rect">
            <a:avLst/>
          </a:prstGeom>
          <a:solidFill>
            <a:srgbClr val="6F91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3F65AA"/>
              </a:solidFill>
              <a:latin typeface="Arial" panose="020B0604020202020204" pitchFamily="34" charset="0"/>
            </a:endParaRPr>
          </a:p>
        </p:txBody>
      </p:sp>
      <p:sp>
        <p:nvSpPr>
          <p:cNvPr id="52" name="CuadroTexto 51">
            <a:extLst>
              <a:ext uri="{FF2B5EF4-FFF2-40B4-BE49-F238E27FC236}">
                <a16:creationId xmlns:a16="http://schemas.microsoft.com/office/drawing/2014/main" xmlns="" id="{B940AEE1-DD5C-4881-856C-1DE903F0553D}"/>
              </a:ext>
            </a:extLst>
          </p:cNvPr>
          <p:cNvSpPr txBox="1"/>
          <p:nvPr/>
        </p:nvSpPr>
        <p:spPr>
          <a:xfrm>
            <a:off x="8628957" y="1701982"/>
            <a:ext cx="342167" cy="461665"/>
          </a:xfrm>
          <a:prstGeom prst="rect">
            <a:avLst/>
          </a:prstGeom>
          <a:noFill/>
        </p:spPr>
        <p:txBody>
          <a:bodyPr wrap="square" rtlCol="0">
            <a:spAutoFit/>
          </a:bodyPr>
          <a:lstStyle/>
          <a:p>
            <a:r>
              <a:rPr lang="es-ES" sz="2400" b="1" dirty="0">
                <a:solidFill>
                  <a:schemeClr val="bg1"/>
                </a:solidFill>
                <a:latin typeface="Arial" panose="020B0604020202020204" pitchFamily="34" charset="0"/>
                <a:cs typeface="Arial" panose="020B0604020202020204" pitchFamily="34" charset="0"/>
              </a:rPr>
              <a:t>7</a:t>
            </a:r>
            <a:endParaRPr lang="es-CO" sz="2400" b="1" dirty="0">
              <a:solidFill>
                <a:schemeClr val="bg1"/>
              </a:solidFill>
              <a:latin typeface="Arial" panose="020B0604020202020204" pitchFamily="34" charset="0"/>
              <a:cs typeface="Arial" panose="020B0604020202020204" pitchFamily="34" charset="0"/>
            </a:endParaRPr>
          </a:p>
        </p:txBody>
      </p:sp>
      <p:sp>
        <p:nvSpPr>
          <p:cNvPr id="53" name="Rectángulo 52">
            <a:extLst>
              <a:ext uri="{FF2B5EF4-FFF2-40B4-BE49-F238E27FC236}">
                <a16:creationId xmlns:a16="http://schemas.microsoft.com/office/drawing/2014/main" xmlns="" id="{5568809D-24AE-4DC4-B5A2-09C8081F0A0A}"/>
              </a:ext>
            </a:extLst>
          </p:cNvPr>
          <p:cNvSpPr/>
          <p:nvPr/>
        </p:nvSpPr>
        <p:spPr>
          <a:xfrm>
            <a:off x="9062882" y="1801491"/>
            <a:ext cx="1843774" cy="276999"/>
          </a:xfrm>
          <a:prstGeom prst="rect">
            <a:avLst/>
          </a:prstGeom>
        </p:spPr>
        <p:txBody>
          <a:bodyPr wrap="none">
            <a:spAutoFit/>
          </a:bodyPr>
          <a:lstStyle/>
          <a:p>
            <a:r>
              <a:rPr lang="es-CO" sz="1200" dirty="0">
                <a:solidFill>
                  <a:schemeClr val="bg1"/>
                </a:solidFill>
                <a:latin typeface="Arial" panose="020B0604020202020204" pitchFamily="34" charset="0"/>
                <a:cs typeface="Arial" panose="020B0604020202020204" pitchFamily="34" charset="0"/>
              </a:rPr>
              <a:t>Participación Ciudadana</a:t>
            </a:r>
            <a:endParaRPr lang="es-CO" sz="1200" dirty="0">
              <a:latin typeface="Arial" panose="020B0604020202020204" pitchFamily="34" charset="0"/>
            </a:endParaRPr>
          </a:p>
        </p:txBody>
      </p:sp>
      <p:sp>
        <p:nvSpPr>
          <p:cNvPr id="58" name="CuadroTexto 57">
            <a:extLst>
              <a:ext uri="{FF2B5EF4-FFF2-40B4-BE49-F238E27FC236}">
                <a16:creationId xmlns:a16="http://schemas.microsoft.com/office/drawing/2014/main" xmlns="" id="{86F0BC0E-2CD4-4B27-9208-4D47B7515056}"/>
              </a:ext>
            </a:extLst>
          </p:cNvPr>
          <p:cNvSpPr txBox="1"/>
          <p:nvPr/>
        </p:nvSpPr>
        <p:spPr>
          <a:xfrm>
            <a:off x="4755896" y="5620450"/>
            <a:ext cx="2743297" cy="707886"/>
          </a:xfrm>
          <a:prstGeom prst="rect">
            <a:avLst/>
          </a:prstGeom>
          <a:noFill/>
        </p:spPr>
        <p:txBody>
          <a:bodyPr wrap="square" rtlCol="0">
            <a:spAutoFit/>
          </a:bodyPr>
          <a:lstStyle/>
          <a:p>
            <a:pPr algn="just"/>
            <a:r>
              <a:rPr lang="es-ES" sz="800" dirty="0">
                <a:solidFill>
                  <a:srgbClr val="3F65AA"/>
                </a:solidFill>
                <a:latin typeface="Arial" panose="020B0604020202020204" pitchFamily="34" charset="0"/>
                <a:cs typeface="Arial" panose="020B0604020202020204" pitchFamily="34" charset="0"/>
              </a:rPr>
              <a:t>Toda persona tiene el derecho de conocer el estado de cualquier actuación o trámite de las entidades públicas, excepto las que tengan expresa reserva </a:t>
            </a:r>
            <a:r>
              <a:rPr lang="es-ES" sz="800" dirty="0" smtClean="0">
                <a:solidFill>
                  <a:srgbClr val="3F65AA"/>
                </a:solidFill>
                <a:latin typeface="Arial" panose="020B0604020202020204" pitchFamily="34" charset="0"/>
                <a:cs typeface="Arial" panose="020B0604020202020204" pitchFamily="34" charset="0"/>
              </a:rPr>
              <a:t>legal. </a:t>
            </a:r>
            <a:r>
              <a:rPr lang="es-ES" sz="800" dirty="0">
                <a:solidFill>
                  <a:srgbClr val="3F65AA"/>
                </a:solidFill>
                <a:latin typeface="Arial" panose="020B0604020202020204" pitchFamily="34" charset="0"/>
                <a:cs typeface="Arial" panose="020B0604020202020204" pitchFamily="34" charset="0"/>
              </a:rPr>
              <a:t>(Numeral 2, artículo 5, Ley 1437 de 2011) </a:t>
            </a:r>
            <a:endParaRPr lang="es-CO" sz="800" dirty="0">
              <a:solidFill>
                <a:srgbClr val="3F65AA"/>
              </a:solidFill>
              <a:latin typeface="Arial" panose="020B0604020202020204" pitchFamily="34" charset="0"/>
              <a:cs typeface="Arial" panose="020B0604020202020204" pitchFamily="34" charset="0"/>
            </a:endParaRPr>
          </a:p>
          <a:p>
            <a:endParaRPr lang="es-CO" sz="800" dirty="0">
              <a:solidFill>
                <a:srgbClr val="3F65AA"/>
              </a:solidFill>
              <a:latin typeface="Arial" panose="020B0604020202020204" pitchFamily="34" charset="0"/>
              <a:cs typeface="Arial" panose="020B0604020202020204" pitchFamily="34" charset="0"/>
            </a:endParaRPr>
          </a:p>
        </p:txBody>
      </p:sp>
      <p:sp>
        <p:nvSpPr>
          <p:cNvPr id="59" name="CuadroTexto 58">
            <a:extLst>
              <a:ext uri="{FF2B5EF4-FFF2-40B4-BE49-F238E27FC236}">
                <a16:creationId xmlns:a16="http://schemas.microsoft.com/office/drawing/2014/main" xmlns="" id="{75B012B5-C73E-4635-821D-E3B8C311E265}"/>
              </a:ext>
            </a:extLst>
          </p:cNvPr>
          <p:cNvSpPr txBox="1"/>
          <p:nvPr/>
        </p:nvSpPr>
        <p:spPr>
          <a:xfrm>
            <a:off x="8432113" y="2221871"/>
            <a:ext cx="2743297" cy="1077218"/>
          </a:xfrm>
          <a:prstGeom prst="rect">
            <a:avLst/>
          </a:prstGeom>
          <a:noFill/>
        </p:spPr>
        <p:txBody>
          <a:bodyPr wrap="square" rtlCol="0">
            <a:spAutoFit/>
          </a:bodyPr>
          <a:lstStyle/>
          <a:p>
            <a:pPr algn="just"/>
            <a:r>
              <a:rPr lang="es-ES" sz="800" dirty="0">
                <a:solidFill>
                  <a:srgbClr val="3F65AA"/>
                </a:solidFill>
                <a:latin typeface="Arial" panose="020B0604020202020204" pitchFamily="34" charset="0"/>
                <a:cs typeface="Arial" panose="020B0604020202020204" pitchFamily="34" charset="0"/>
              </a:rPr>
              <a:t>Las entidades deben mantener una constante, transparente y participativa interacción con los ciudadanos, para garantizar el ejercicio de derechos y el cumplimiento de deberes. (Política Nacional de Servicio al Ciudadano del Modelo Integrado de Planeación y Gestión (MIPG)</a:t>
            </a:r>
            <a:endParaRPr lang="es-CO" sz="800" dirty="0">
              <a:solidFill>
                <a:srgbClr val="3F65AA"/>
              </a:solidFill>
              <a:latin typeface="Arial" panose="020B0604020202020204" pitchFamily="34" charset="0"/>
              <a:cs typeface="Arial" panose="020B0604020202020204" pitchFamily="34" charset="0"/>
            </a:endParaRPr>
          </a:p>
          <a:p>
            <a:r>
              <a:rPr lang="es-CO" sz="800" dirty="0">
                <a:solidFill>
                  <a:srgbClr val="3F65AA"/>
                </a:solidFill>
                <a:latin typeface="Arial" panose="020B0604020202020204" pitchFamily="34" charset="0"/>
                <a:cs typeface="Arial" panose="020B0604020202020204" pitchFamily="34" charset="0"/>
              </a:rPr>
              <a:t>.</a:t>
            </a:r>
          </a:p>
          <a:p>
            <a:endParaRPr lang="es-CO" sz="800" dirty="0">
              <a:solidFill>
                <a:srgbClr val="3F65AA"/>
              </a:solidFill>
              <a:latin typeface="Arial" panose="020B0604020202020204" pitchFamily="34" charset="0"/>
              <a:cs typeface="Arial" panose="020B0604020202020204" pitchFamily="34" charset="0"/>
            </a:endParaRPr>
          </a:p>
        </p:txBody>
      </p:sp>
      <p:sp>
        <p:nvSpPr>
          <p:cNvPr id="54" name="CuadroTexto 53">
            <a:extLst>
              <a:ext uri="{FF2B5EF4-FFF2-40B4-BE49-F238E27FC236}">
                <a16:creationId xmlns:a16="http://schemas.microsoft.com/office/drawing/2014/main" xmlns="" id="{5E46472B-A7EC-41DC-81B2-411F8C4CFEB5}"/>
              </a:ext>
            </a:extLst>
          </p:cNvPr>
          <p:cNvSpPr txBox="1"/>
          <p:nvPr/>
        </p:nvSpPr>
        <p:spPr>
          <a:xfrm>
            <a:off x="461804" y="2939259"/>
            <a:ext cx="2743297" cy="215444"/>
          </a:xfrm>
          <a:prstGeom prst="rect">
            <a:avLst/>
          </a:prstGeom>
          <a:noFill/>
        </p:spPr>
        <p:txBody>
          <a:bodyPr wrap="square" rtlCol="0">
            <a:spAutoFit/>
          </a:bodyPr>
          <a:lstStyle/>
          <a:p>
            <a:pPr algn="just"/>
            <a:r>
              <a:rPr lang="es-ES" sz="800" b="1" dirty="0" smtClean="0">
                <a:solidFill>
                  <a:srgbClr val="3F65AA"/>
                </a:solidFill>
                <a:latin typeface="Arial" panose="020B0604020202020204" pitchFamily="34" charset="0"/>
                <a:cs typeface="Arial" panose="020B0604020202020204" pitchFamily="34" charset="0"/>
                <a:hlinkClick r:id="rId2" action="ppaction://hlinkpres?slideindex=1&amp;slidetitle="/>
              </a:rPr>
              <a:t>TRAMITES SE.</a:t>
            </a:r>
            <a:endParaRPr lang="es-ES" sz="800" b="1" dirty="0" smtClean="0">
              <a:solidFill>
                <a:srgbClr val="3F65AA"/>
              </a:solidFill>
              <a:latin typeface="Arial" panose="020B0604020202020204" pitchFamily="34" charset="0"/>
              <a:cs typeface="Arial" panose="020B0604020202020204" pitchFamily="34" charset="0"/>
            </a:endParaRPr>
          </a:p>
        </p:txBody>
      </p:sp>
      <p:sp>
        <p:nvSpPr>
          <p:cNvPr id="55" name="CuadroTexto 54">
            <a:extLst>
              <a:ext uri="{FF2B5EF4-FFF2-40B4-BE49-F238E27FC236}">
                <a16:creationId xmlns:a16="http://schemas.microsoft.com/office/drawing/2014/main" xmlns="" id="{5E46472B-A7EC-41DC-81B2-411F8C4CFEB5}"/>
              </a:ext>
            </a:extLst>
          </p:cNvPr>
          <p:cNvSpPr txBox="1"/>
          <p:nvPr/>
        </p:nvSpPr>
        <p:spPr>
          <a:xfrm>
            <a:off x="4755895" y="6351490"/>
            <a:ext cx="2743297" cy="215444"/>
          </a:xfrm>
          <a:prstGeom prst="rect">
            <a:avLst/>
          </a:prstGeom>
          <a:noFill/>
        </p:spPr>
        <p:txBody>
          <a:bodyPr wrap="square" rtlCol="0">
            <a:spAutoFit/>
          </a:bodyPr>
          <a:lstStyle/>
          <a:p>
            <a:pPr algn="just"/>
            <a:r>
              <a:rPr lang="es-ES" sz="800" b="1" dirty="0" smtClean="0">
                <a:solidFill>
                  <a:srgbClr val="3F65AA"/>
                </a:solidFill>
                <a:latin typeface="Arial" panose="020B0604020202020204" pitchFamily="34" charset="0"/>
                <a:cs typeface="Arial" panose="020B0604020202020204" pitchFamily="34" charset="0"/>
                <a:hlinkClick r:id="rId3" action="ppaction://hlinkpres?slideindex=1&amp;slidetitle="/>
              </a:rPr>
              <a:t>14 EJES LEY DE TRANSPARENCIA</a:t>
            </a:r>
            <a:endParaRPr lang="es-ES" sz="800" b="1" dirty="0" smtClean="0">
              <a:solidFill>
                <a:srgbClr val="3F65AA"/>
              </a:solidFill>
              <a:latin typeface="Arial" panose="020B0604020202020204" pitchFamily="34" charset="0"/>
              <a:cs typeface="Arial" panose="020B0604020202020204" pitchFamily="34" charset="0"/>
            </a:endParaRPr>
          </a:p>
        </p:txBody>
      </p:sp>
      <p:pic>
        <p:nvPicPr>
          <p:cNvPr id="44" name="Imagen 43" descr="C:\Users\LIDER SAC\Downloads\LOGO EDUCACION.jpg"/>
          <p:cNvPicPr/>
          <p:nvPr/>
        </p:nvPicPr>
        <p:blipFill>
          <a:blip r:embed="rId4">
            <a:extLst>
              <a:ext uri="{28A0092B-C50C-407E-A947-70E740481C1C}">
                <a14:useLocalDpi xmlns:a14="http://schemas.microsoft.com/office/drawing/2010/main" val="0"/>
              </a:ext>
            </a:extLst>
          </a:blip>
          <a:srcRect/>
          <a:stretch>
            <a:fillRect/>
          </a:stretch>
        </p:blipFill>
        <p:spPr bwMode="auto">
          <a:xfrm>
            <a:off x="10333566" y="5232400"/>
            <a:ext cx="1858434" cy="1625600"/>
          </a:xfrm>
          <a:prstGeom prst="rect">
            <a:avLst/>
          </a:prstGeom>
          <a:noFill/>
          <a:ln>
            <a:noFill/>
          </a:ln>
        </p:spPr>
      </p:pic>
    </p:spTree>
    <p:extLst>
      <p:ext uri="{BB962C8B-B14F-4D97-AF65-F5344CB8AC3E}">
        <p14:creationId xmlns:p14="http://schemas.microsoft.com/office/powerpoint/2010/main" val="9006449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4" name="Tabla 13"/>
          <p:cNvGraphicFramePr>
            <a:graphicFrameLocks noGrp="1"/>
          </p:cNvGraphicFramePr>
          <p:nvPr>
            <p:extLst>
              <p:ext uri="{D42A27DB-BD31-4B8C-83A1-F6EECF244321}">
                <p14:modId xmlns:p14="http://schemas.microsoft.com/office/powerpoint/2010/main" val="1558997040"/>
              </p:ext>
            </p:extLst>
          </p:nvPr>
        </p:nvGraphicFramePr>
        <p:xfrm>
          <a:off x="59267" y="-2"/>
          <a:ext cx="6618624" cy="6955561"/>
        </p:xfrm>
        <a:graphic>
          <a:graphicData uri="http://schemas.openxmlformats.org/drawingml/2006/table">
            <a:tbl>
              <a:tblPr firstRow="1" bandRow="1">
                <a:tableStyleId>{5C22544A-7EE6-4342-B048-85BDC9FD1C3A}</a:tableStyleId>
              </a:tblPr>
              <a:tblGrid>
                <a:gridCol w="6618624">
                  <a:extLst>
                    <a:ext uri="{9D8B030D-6E8A-4147-A177-3AD203B41FA5}">
                      <a16:colId xmlns:a16="http://schemas.microsoft.com/office/drawing/2014/main" xmlns="" val="3630117500"/>
                    </a:ext>
                  </a:extLst>
                </a:gridCol>
              </a:tblGrid>
              <a:tr h="33773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400" b="1" kern="1200" dirty="0" smtClean="0">
                          <a:solidFill>
                            <a:schemeClr val="lt1"/>
                          </a:solidFill>
                          <a:effectLst/>
                          <a:latin typeface="+mn-lt"/>
                          <a:ea typeface="+mn-ea"/>
                          <a:cs typeface="+mn-cs"/>
                        </a:rPr>
                        <a:t>TRAMITES DE SECRETARIAS DE EDUCACION</a:t>
                      </a:r>
                    </a:p>
                  </a:txBody>
                  <a:tcPr/>
                </a:tc>
                <a:extLst>
                  <a:ext uri="{0D108BD9-81ED-4DB2-BD59-A6C34878D82A}">
                    <a16:rowId xmlns:a16="http://schemas.microsoft.com/office/drawing/2014/main" xmlns="" val="3291607990"/>
                  </a:ext>
                </a:extLst>
              </a:tr>
              <a:tr h="50467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400" kern="1200" dirty="0" smtClean="0">
                          <a:solidFill>
                            <a:schemeClr val="dk1"/>
                          </a:solidFill>
                          <a:effectLst/>
                          <a:latin typeface="+mn-lt"/>
                          <a:ea typeface="+mn-ea"/>
                          <a:cs typeface="+mn-cs"/>
                        </a:rPr>
                        <a:t>1. Licencia de funcionamiento para las instituciones promovidas por particulares que ofrezcan el servicio educativo para el trabajo y el desarrollo humano.</a:t>
                      </a:r>
                    </a:p>
                  </a:txBody>
                  <a:tcPr/>
                </a:tc>
                <a:extLst>
                  <a:ext uri="{0D108BD9-81ED-4DB2-BD59-A6C34878D82A}">
                    <a16:rowId xmlns:a16="http://schemas.microsoft.com/office/drawing/2014/main" xmlns="" val="2213011272"/>
                  </a:ext>
                </a:extLst>
              </a:tr>
              <a:tr h="50467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400" kern="1200" dirty="0" smtClean="0">
                          <a:solidFill>
                            <a:schemeClr val="dk1"/>
                          </a:solidFill>
                          <a:effectLst/>
                          <a:latin typeface="+mn-lt"/>
                          <a:ea typeface="+mn-ea"/>
                          <a:cs typeface="+mn-cs"/>
                        </a:rPr>
                        <a:t>2. Registro o renovación de programas de las instituciones promovidas por particulares que ofrezcan el servicio educativo para el trabajo y el desarrollo humano.</a:t>
                      </a:r>
                    </a:p>
                  </a:txBody>
                  <a:tcPr/>
                </a:tc>
                <a:extLst>
                  <a:ext uri="{0D108BD9-81ED-4DB2-BD59-A6C34878D82A}">
                    <a16:rowId xmlns:a16="http://schemas.microsoft.com/office/drawing/2014/main" xmlns="" val="619906961"/>
                  </a:ext>
                </a:extLst>
              </a:tr>
              <a:tr h="50467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400" kern="1200" dirty="0" smtClean="0">
                          <a:solidFill>
                            <a:schemeClr val="dk1"/>
                          </a:solidFill>
                          <a:effectLst/>
                          <a:latin typeface="+mn-lt"/>
                          <a:ea typeface="+mn-ea"/>
                          <a:cs typeface="+mn-cs"/>
                        </a:rPr>
                        <a:t>3. Licencia de funcionamiento de instituciones educativas que ofrezcan programas de educación formal de adultos.</a:t>
                      </a:r>
                    </a:p>
                  </a:txBody>
                  <a:tcPr/>
                </a:tc>
                <a:extLst>
                  <a:ext uri="{0D108BD9-81ED-4DB2-BD59-A6C34878D82A}">
                    <a16:rowId xmlns:a16="http://schemas.microsoft.com/office/drawing/2014/main" xmlns="" val="688934003"/>
                  </a:ext>
                </a:extLst>
              </a:tr>
              <a:tr h="71248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400" kern="1200" dirty="0" smtClean="0">
                          <a:solidFill>
                            <a:schemeClr val="dk1"/>
                          </a:solidFill>
                          <a:effectLst/>
                          <a:latin typeface="+mn-lt"/>
                          <a:ea typeface="+mn-ea"/>
                          <a:cs typeface="+mn-cs"/>
                        </a:rPr>
                        <a:t>4. Licencia de funcionamiento para establecimientos educativos promovidos por particulares para prestar el servicio público educativo en los niveles de preescolar, básica y media.</a:t>
                      </a:r>
                    </a:p>
                  </a:txBody>
                  <a:tcPr/>
                </a:tc>
                <a:extLst>
                  <a:ext uri="{0D108BD9-81ED-4DB2-BD59-A6C34878D82A}">
                    <a16:rowId xmlns:a16="http://schemas.microsoft.com/office/drawing/2014/main" xmlns="" val="4136028181"/>
                  </a:ext>
                </a:extLst>
              </a:tr>
              <a:tr h="50467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400" kern="1200" dirty="0" smtClean="0">
                          <a:solidFill>
                            <a:schemeClr val="dk1"/>
                          </a:solidFill>
                          <a:effectLst/>
                          <a:latin typeface="+mn-lt"/>
                          <a:ea typeface="+mn-ea"/>
                          <a:cs typeface="+mn-cs"/>
                        </a:rPr>
                        <a:t>5. Certificado de existencia y representación legal de las instituciones de educación para el trabajo y el desarrollo humano.</a:t>
                      </a:r>
                    </a:p>
                  </a:txBody>
                  <a:tcPr/>
                </a:tc>
                <a:extLst>
                  <a:ext uri="{0D108BD9-81ED-4DB2-BD59-A6C34878D82A}">
                    <a16:rowId xmlns:a16="http://schemas.microsoft.com/office/drawing/2014/main" xmlns="" val="226029825"/>
                  </a:ext>
                </a:extLst>
              </a:tr>
              <a:tr h="31875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400" kern="1200" dirty="0" smtClean="0">
                          <a:solidFill>
                            <a:schemeClr val="dk1"/>
                          </a:solidFill>
                          <a:effectLst/>
                          <a:latin typeface="+mn-lt"/>
                          <a:ea typeface="+mn-ea"/>
                          <a:cs typeface="+mn-cs"/>
                        </a:rPr>
                        <a:t>6. Fusión o conversión de establecimientos educativos oficiales.</a:t>
                      </a:r>
                    </a:p>
                  </a:txBody>
                  <a:tcPr/>
                </a:tc>
                <a:extLst>
                  <a:ext uri="{0D108BD9-81ED-4DB2-BD59-A6C34878D82A}">
                    <a16:rowId xmlns:a16="http://schemas.microsoft.com/office/drawing/2014/main" xmlns="" val="1429961859"/>
                  </a:ext>
                </a:extLst>
              </a:tr>
              <a:tr h="31875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400" kern="1200" dirty="0" smtClean="0">
                          <a:solidFill>
                            <a:schemeClr val="dk1"/>
                          </a:solidFill>
                          <a:effectLst/>
                          <a:latin typeface="+mn-lt"/>
                          <a:ea typeface="+mn-ea"/>
                          <a:cs typeface="+mn-cs"/>
                        </a:rPr>
                        <a:t>7. Seguro por muerte a beneficiarios de docentes oficiales.</a:t>
                      </a:r>
                    </a:p>
                  </a:txBody>
                  <a:tcPr/>
                </a:tc>
                <a:extLst>
                  <a:ext uri="{0D108BD9-81ED-4DB2-BD59-A6C34878D82A}">
                    <a16:rowId xmlns:a16="http://schemas.microsoft.com/office/drawing/2014/main" xmlns="" val="2453424584"/>
                  </a:ext>
                </a:extLst>
              </a:tr>
              <a:tr h="31875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400" kern="1200" dirty="0" smtClean="0">
                          <a:solidFill>
                            <a:schemeClr val="dk1"/>
                          </a:solidFill>
                          <a:effectLst/>
                          <a:latin typeface="+mn-lt"/>
                          <a:ea typeface="+mn-ea"/>
                          <a:cs typeface="+mn-cs"/>
                        </a:rPr>
                        <a:t>8. Pensión de jubilación para docentes oficiales.</a:t>
                      </a:r>
                    </a:p>
                  </a:txBody>
                  <a:tcPr/>
                </a:tc>
                <a:extLst>
                  <a:ext uri="{0D108BD9-81ED-4DB2-BD59-A6C34878D82A}">
                    <a16:rowId xmlns:a16="http://schemas.microsoft.com/office/drawing/2014/main" xmlns="" val="301859364"/>
                  </a:ext>
                </a:extLst>
              </a:tr>
              <a:tr h="31875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400" kern="1200" dirty="0" smtClean="0">
                          <a:solidFill>
                            <a:schemeClr val="dk1"/>
                          </a:solidFill>
                          <a:effectLst/>
                          <a:latin typeface="+mn-lt"/>
                          <a:ea typeface="+mn-ea"/>
                          <a:cs typeface="+mn-cs"/>
                        </a:rPr>
                        <a:t>9. Pensión de jubilación por aportes.</a:t>
                      </a:r>
                    </a:p>
                  </a:txBody>
                  <a:tcPr/>
                </a:tc>
                <a:extLst>
                  <a:ext uri="{0D108BD9-81ED-4DB2-BD59-A6C34878D82A}">
                    <a16:rowId xmlns:a16="http://schemas.microsoft.com/office/drawing/2014/main" xmlns="" val="624207484"/>
                  </a:ext>
                </a:extLst>
              </a:tr>
              <a:tr h="31875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400" kern="1200" dirty="0" smtClean="0">
                          <a:solidFill>
                            <a:schemeClr val="dk1"/>
                          </a:solidFill>
                          <a:effectLst/>
                          <a:latin typeface="+mn-lt"/>
                          <a:ea typeface="+mn-ea"/>
                          <a:cs typeface="+mn-cs"/>
                        </a:rPr>
                        <a:t>10. Pensión de retiro por vejez para docentes oficiales</a:t>
                      </a:r>
                      <a:r>
                        <a:rPr lang="es-CO" sz="1400" kern="1200" baseline="0" dirty="0" smtClean="0">
                          <a:solidFill>
                            <a:schemeClr val="dk1"/>
                          </a:solidFill>
                          <a:effectLst/>
                          <a:latin typeface="+mn-lt"/>
                          <a:ea typeface="+mn-ea"/>
                          <a:cs typeface="+mn-cs"/>
                        </a:rPr>
                        <a:t>.</a:t>
                      </a:r>
                      <a:endParaRPr lang="es-CO" sz="1400" kern="1200" dirty="0" smtClean="0">
                        <a:solidFill>
                          <a:schemeClr val="dk1"/>
                        </a:solidFill>
                        <a:effectLst/>
                        <a:latin typeface="+mn-lt"/>
                        <a:ea typeface="+mn-ea"/>
                        <a:cs typeface="+mn-cs"/>
                      </a:endParaRPr>
                    </a:p>
                  </a:txBody>
                  <a:tcPr/>
                </a:tc>
                <a:extLst>
                  <a:ext uri="{0D108BD9-81ED-4DB2-BD59-A6C34878D82A}">
                    <a16:rowId xmlns:a16="http://schemas.microsoft.com/office/drawing/2014/main" xmlns="" val="3072189435"/>
                  </a:ext>
                </a:extLst>
              </a:tr>
              <a:tr h="31875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400" kern="1200" dirty="0" smtClean="0">
                          <a:solidFill>
                            <a:schemeClr val="dk1"/>
                          </a:solidFill>
                          <a:effectLst/>
                          <a:latin typeface="+mn-lt"/>
                          <a:ea typeface="+mn-ea"/>
                          <a:cs typeface="+mn-cs"/>
                        </a:rPr>
                        <a:t>11. Pensión de retiro de invalidez para docentes oficiales</a:t>
                      </a:r>
                      <a:r>
                        <a:rPr lang="es-CO" sz="1400" kern="1200" baseline="0" dirty="0" smtClean="0">
                          <a:solidFill>
                            <a:schemeClr val="dk1"/>
                          </a:solidFill>
                          <a:effectLst/>
                          <a:latin typeface="+mn-lt"/>
                          <a:ea typeface="+mn-ea"/>
                          <a:cs typeface="+mn-cs"/>
                        </a:rPr>
                        <a:t>.</a:t>
                      </a:r>
                      <a:endParaRPr lang="es-CO" sz="1400" kern="1200" dirty="0" smtClean="0">
                        <a:solidFill>
                          <a:schemeClr val="dk1"/>
                        </a:solidFill>
                        <a:effectLst/>
                        <a:latin typeface="+mn-lt"/>
                        <a:ea typeface="+mn-ea"/>
                        <a:cs typeface="+mn-cs"/>
                      </a:endParaRPr>
                    </a:p>
                  </a:txBody>
                  <a:tcPr/>
                </a:tc>
                <a:extLst>
                  <a:ext uri="{0D108BD9-81ED-4DB2-BD59-A6C34878D82A}">
                    <a16:rowId xmlns:a16="http://schemas.microsoft.com/office/drawing/2014/main" xmlns="" val="2353791940"/>
                  </a:ext>
                </a:extLst>
              </a:tr>
              <a:tr h="31875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400" kern="1200" dirty="0" smtClean="0">
                          <a:solidFill>
                            <a:schemeClr val="dk1"/>
                          </a:solidFill>
                          <a:effectLst/>
                          <a:latin typeface="+mn-lt"/>
                          <a:ea typeface="+mn-ea"/>
                          <a:cs typeface="+mn-cs"/>
                        </a:rPr>
                        <a:t>12. Pensión post-mortem para beneficiarios de docentes oficiales.</a:t>
                      </a:r>
                    </a:p>
                  </a:txBody>
                  <a:tcPr/>
                </a:tc>
                <a:extLst>
                  <a:ext uri="{0D108BD9-81ED-4DB2-BD59-A6C34878D82A}">
                    <a16:rowId xmlns:a16="http://schemas.microsoft.com/office/drawing/2014/main" xmlns="" val="1068768429"/>
                  </a:ext>
                </a:extLst>
              </a:tr>
              <a:tr h="31875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400" kern="1200" dirty="0" smtClean="0">
                          <a:solidFill>
                            <a:schemeClr val="dk1"/>
                          </a:solidFill>
                          <a:effectLst/>
                          <a:latin typeface="+mn-lt"/>
                          <a:ea typeface="+mn-ea"/>
                          <a:cs typeface="+mn-cs"/>
                        </a:rPr>
                        <a:t>13. Sustitución pensional para docentes oficiales.</a:t>
                      </a:r>
                    </a:p>
                  </a:txBody>
                  <a:tcPr/>
                </a:tc>
                <a:extLst>
                  <a:ext uri="{0D108BD9-81ED-4DB2-BD59-A6C34878D82A}">
                    <a16:rowId xmlns:a16="http://schemas.microsoft.com/office/drawing/2014/main" xmlns="" val="3710890917"/>
                  </a:ext>
                </a:extLst>
              </a:tr>
              <a:tr h="31875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400" kern="1200" dirty="0" smtClean="0">
                          <a:solidFill>
                            <a:schemeClr val="dk1"/>
                          </a:solidFill>
                          <a:effectLst/>
                          <a:latin typeface="+mn-lt"/>
                          <a:ea typeface="+mn-ea"/>
                          <a:cs typeface="+mn-cs"/>
                        </a:rPr>
                        <a:t>14. Reliquidación pensional para docentes oficiales.</a:t>
                      </a:r>
                    </a:p>
                  </a:txBody>
                  <a:tcPr/>
                </a:tc>
                <a:extLst>
                  <a:ext uri="{0D108BD9-81ED-4DB2-BD59-A6C34878D82A}">
                    <a16:rowId xmlns:a16="http://schemas.microsoft.com/office/drawing/2014/main" xmlns="" val="1437091454"/>
                  </a:ext>
                </a:extLst>
              </a:tr>
              <a:tr h="92029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400" kern="1200" dirty="0" smtClean="0">
                          <a:solidFill>
                            <a:schemeClr val="dk1"/>
                          </a:solidFill>
                          <a:effectLst/>
                          <a:latin typeface="+mn-lt"/>
                          <a:ea typeface="+mn-ea"/>
                          <a:cs typeface="+mn-cs"/>
                        </a:rPr>
                        <a:t>15. Cesantías parciales para docentes oficiales.</a:t>
                      </a: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40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400" dirty="0" smtClean="0"/>
                        <a:t>16. </a:t>
                      </a:r>
                      <a:r>
                        <a:rPr lang="es-CO" sz="1400" kern="1200" dirty="0" smtClean="0">
                          <a:solidFill>
                            <a:schemeClr val="dk1"/>
                          </a:solidFill>
                          <a:effectLst/>
                          <a:latin typeface="+mn-lt"/>
                          <a:ea typeface="+mn-ea"/>
                          <a:cs typeface="+mn-cs"/>
                        </a:rPr>
                        <a:t>Cesantías definitivas a beneficiarios de un docente fallecido.</a:t>
                      </a: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400" kern="1200" dirty="0" smtClean="0">
                        <a:solidFill>
                          <a:schemeClr val="dk1"/>
                        </a:solidFill>
                        <a:effectLst/>
                        <a:latin typeface="+mn-lt"/>
                        <a:ea typeface="+mn-ea"/>
                        <a:cs typeface="+mn-cs"/>
                      </a:endParaRPr>
                    </a:p>
                  </a:txBody>
                  <a:tcPr/>
                </a:tc>
                <a:extLst>
                  <a:ext uri="{0D108BD9-81ED-4DB2-BD59-A6C34878D82A}">
                    <a16:rowId xmlns:a16="http://schemas.microsoft.com/office/drawing/2014/main" xmlns="" val="234556486"/>
                  </a:ext>
                </a:extLst>
              </a:tr>
            </a:tbl>
          </a:graphicData>
        </a:graphic>
      </p:graphicFrame>
      <p:graphicFrame>
        <p:nvGraphicFramePr>
          <p:cNvPr id="15" name="Tabla 14"/>
          <p:cNvGraphicFramePr>
            <a:graphicFrameLocks noGrp="1"/>
          </p:cNvGraphicFramePr>
          <p:nvPr>
            <p:extLst>
              <p:ext uri="{D42A27DB-BD31-4B8C-83A1-F6EECF244321}">
                <p14:modId xmlns:p14="http://schemas.microsoft.com/office/powerpoint/2010/main" val="2978873864"/>
              </p:ext>
            </p:extLst>
          </p:nvPr>
        </p:nvGraphicFramePr>
        <p:xfrm>
          <a:off x="6677891" y="3"/>
          <a:ext cx="5514109" cy="6999264"/>
        </p:xfrm>
        <a:graphic>
          <a:graphicData uri="http://schemas.openxmlformats.org/drawingml/2006/table">
            <a:tbl>
              <a:tblPr firstRow="1" bandRow="1">
                <a:tableStyleId>{5C22544A-7EE6-4342-B048-85BDC9FD1C3A}</a:tableStyleId>
              </a:tblPr>
              <a:tblGrid>
                <a:gridCol w="5514109">
                  <a:extLst>
                    <a:ext uri="{9D8B030D-6E8A-4147-A177-3AD203B41FA5}">
                      <a16:colId xmlns:a16="http://schemas.microsoft.com/office/drawing/2014/main" xmlns="" val="4126162324"/>
                    </a:ext>
                  </a:extLst>
                </a:gridCol>
              </a:tblGrid>
              <a:tr h="389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400" dirty="0" smtClean="0"/>
                        <a:t>17. </a:t>
                      </a:r>
                      <a:r>
                        <a:rPr lang="es-CO" sz="1400" b="1" kern="1200" dirty="0" smtClean="0">
                          <a:solidFill>
                            <a:schemeClr val="lt1"/>
                          </a:solidFill>
                          <a:effectLst/>
                          <a:latin typeface="+mn-lt"/>
                          <a:ea typeface="+mn-ea"/>
                          <a:cs typeface="+mn-cs"/>
                        </a:rPr>
                        <a:t>Cesantía definitiva para docentes oficiales.</a:t>
                      </a:r>
                    </a:p>
                  </a:txBody>
                  <a:tcPr/>
                </a:tc>
                <a:extLst>
                  <a:ext uri="{0D108BD9-81ED-4DB2-BD59-A6C34878D82A}">
                    <a16:rowId xmlns:a16="http://schemas.microsoft.com/office/drawing/2014/main" xmlns="" val="2111320141"/>
                  </a:ext>
                </a:extLst>
              </a:tr>
              <a:tr h="389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400" dirty="0" smtClean="0"/>
                        <a:t>18. </a:t>
                      </a:r>
                      <a:r>
                        <a:rPr lang="es-CO" sz="1400" kern="1200" dirty="0" smtClean="0">
                          <a:solidFill>
                            <a:schemeClr val="dk1"/>
                          </a:solidFill>
                          <a:effectLst/>
                          <a:latin typeface="+mn-lt"/>
                          <a:ea typeface="+mn-ea"/>
                          <a:cs typeface="+mn-cs"/>
                        </a:rPr>
                        <a:t>Refrendación</a:t>
                      </a:r>
                      <a:r>
                        <a:rPr lang="es-CO" sz="1400" kern="1200" baseline="0" dirty="0" smtClean="0">
                          <a:solidFill>
                            <a:schemeClr val="dk1"/>
                          </a:solidFill>
                          <a:effectLst/>
                          <a:latin typeface="+mn-lt"/>
                          <a:ea typeface="+mn-ea"/>
                          <a:cs typeface="+mn-cs"/>
                        </a:rPr>
                        <a:t> de documentos para Apostilla.</a:t>
                      </a:r>
                      <a:endParaRPr lang="es-CO" sz="1400" kern="1200" dirty="0" smtClean="0">
                        <a:solidFill>
                          <a:schemeClr val="dk1"/>
                        </a:solidFill>
                        <a:effectLst/>
                        <a:latin typeface="+mn-lt"/>
                        <a:ea typeface="+mn-ea"/>
                        <a:cs typeface="+mn-cs"/>
                      </a:endParaRPr>
                    </a:p>
                  </a:txBody>
                  <a:tcPr/>
                </a:tc>
                <a:extLst>
                  <a:ext uri="{0D108BD9-81ED-4DB2-BD59-A6C34878D82A}">
                    <a16:rowId xmlns:a16="http://schemas.microsoft.com/office/drawing/2014/main" xmlns="" val="1971507379"/>
                  </a:ext>
                </a:extLst>
              </a:tr>
              <a:tr h="389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400" dirty="0" smtClean="0"/>
                        <a:t>19. </a:t>
                      </a:r>
                      <a:r>
                        <a:rPr lang="es-CO" sz="1400" kern="1200" dirty="0" smtClean="0">
                          <a:solidFill>
                            <a:schemeClr val="dk1"/>
                          </a:solidFill>
                          <a:effectLst/>
                          <a:latin typeface="+mn-lt"/>
                          <a:ea typeface="+mn-ea"/>
                          <a:cs typeface="+mn-cs"/>
                        </a:rPr>
                        <a:t>Ascenso en el escalafón nacional docente.</a:t>
                      </a:r>
                    </a:p>
                  </a:txBody>
                  <a:tcPr/>
                </a:tc>
                <a:extLst>
                  <a:ext uri="{0D108BD9-81ED-4DB2-BD59-A6C34878D82A}">
                    <a16:rowId xmlns:a16="http://schemas.microsoft.com/office/drawing/2014/main" xmlns="" val="2952850461"/>
                  </a:ext>
                </a:extLst>
              </a:tr>
              <a:tr h="389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400" dirty="0" smtClean="0"/>
                        <a:t>20. </a:t>
                      </a:r>
                      <a:r>
                        <a:rPr lang="es-CO" sz="1400" kern="1200" dirty="0" smtClean="0">
                          <a:solidFill>
                            <a:schemeClr val="dk1"/>
                          </a:solidFill>
                          <a:effectLst/>
                          <a:latin typeface="+mn-lt"/>
                          <a:ea typeface="+mn-ea"/>
                          <a:cs typeface="+mn-cs"/>
                        </a:rPr>
                        <a:t>Ascenso o reubicación de nivel salarial en el escalafón docente.</a:t>
                      </a:r>
                    </a:p>
                  </a:txBody>
                  <a:tcPr/>
                </a:tc>
                <a:extLst>
                  <a:ext uri="{0D108BD9-81ED-4DB2-BD59-A6C34878D82A}">
                    <a16:rowId xmlns:a16="http://schemas.microsoft.com/office/drawing/2014/main" xmlns="" val="3684218421"/>
                  </a:ext>
                </a:extLst>
              </a:tr>
              <a:tr h="389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400" dirty="0" smtClean="0"/>
                        <a:t>22. </a:t>
                      </a:r>
                      <a:r>
                        <a:rPr lang="es-CO" sz="1400" kern="1200" dirty="0" smtClean="0">
                          <a:solidFill>
                            <a:schemeClr val="dk1"/>
                          </a:solidFill>
                          <a:effectLst/>
                          <a:latin typeface="+mn-lt"/>
                          <a:ea typeface="+mn-ea"/>
                          <a:cs typeface="+mn-cs"/>
                        </a:rPr>
                        <a:t>Auxilio funerario por fallecimiento de un docente pensionado.</a:t>
                      </a:r>
                    </a:p>
                  </a:txBody>
                  <a:tcPr/>
                </a:tc>
                <a:extLst>
                  <a:ext uri="{0D108BD9-81ED-4DB2-BD59-A6C34878D82A}">
                    <a16:rowId xmlns:a16="http://schemas.microsoft.com/office/drawing/2014/main" xmlns="" val="2518752889"/>
                  </a:ext>
                </a:extLst>
              </a:tr>
              <a:tr h="389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400" dirty="0" smtClean="0"/>
                        <a:t>22. </a:t>
                      </a:r>
                      <a:r>
                        <a:rPr lang="es-CO" sz="1400" kern="1200" dirty="0" smtClean="0">
                          <a:solidFill>
                            <a:schemeClr val="dk1"/>
                          </a:solidFill>
                          <a:effectLst/>
                          <a:latin typeface="+mn-lt"/>
                          <a:ea typeface="+mn-ea"/>
                          <a:cs typeface="+mn-cs"/>
                        </a:rPr>
                        <a:t>Ampliación del servicio educativo .</a:t>
                      </a:r>
                    </a:p>
                  </a:txBody>
                  <a:tcPr/>
                </a:tc>
                <a:extLst>
                  <a:ext uri="{0D108BD9-81ED-4DB2-BD59-A6C34878D82A}">
                    <a16:rowId xmlns:a16="http://schemas.microsoft.com/office/drawing/2014/main" xmlns="" val="1425758327"/>
                  </a:ext>
                </a:extLst>
              </a:tr>
              <a:tr h="389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400" dirty="0" smtClean="0"/>
                        <a:t>23. </a:t>
                      </a:r>
                      <a:r>
                        <a:rPr lang="es-CO" sz="1400" kern="1200" dirty="0" smtClean="0">
                          <a:solidFill>
                            <a:schemeClr val="dk1"/>
                          </a:solidFill>
                          <a:effectLst/>
                          <a:latin typeface="+mn-lt"/>
                          <a:ea typeface="+mn-ea"/>
                          <a:cs typeface="+mn-cs"/>
                        </a:rPr>
                        <a:t>Cambio de sede de un establecimiento educativo.</a:t>
                      </a:r>
                    </a:p>
                  </a:txBody>
                  <a:tcPr/>
                </a:tc>
                <a:extLst>
                  <a:ext uri="{0D108BD9-81ED-4DB2-BD59-A6C34878D82A}">
                    <a16:rowId xmlns:a16="http://schemas.microsoft.com/office/drawing/2014/main" xmlns="" val="475083733"/>
                  </a:ext>
                </a:extLst>
              </a:tr>
              <a:tr h="5437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400" dirty="0" smtClean="0"/>
                        <a:t>24. </a:t>
                      </a:r>
                      <a:r>
                        <a:rPr lang="es-CO" sz="1400" kern="1200" dirty="0" smtClean="0">
                          <a:solidFill>
                            <a:schemeClr val="dk1"/>
                          </a:solidFill>
                          <a:effectLst/>
                          <a:latin typeface="+mn-lt"/>
                          <a:ea typeface="+mn-ea"/>
                          <a:cs typeface="+mn-cs"/>
                        </a:rPr>
                        <a:t>Cambio de nombre o razón social de un establecimiento educativo estatal o privado.</a:t>
                      </a:r>
                    </a:p>
                  </a:txBody>
                  <a:tcPr/>
                </a:tc>
                <a:extLst>
                  <a:ext uri="{0D108BD9-81ED-4DB2-BD59-A6C34878D82A}">
                    <a16:rowId xmlns:a16="http://schemas.microsoft.com/office/drawing/2014/main" xmlns="" val="111170852"/>
                  </a:ext>
                </a:extLst>
              </a:tr>
              <a:tr h="389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400" kern="1200" dirty="0" smtClean="0">
                          <a:solidFill>
                            <a:schemeClr val="dk1"/>
                          </a:solidFill>
                          <a:effectLst/>
                          <a:latin typeface="+mn-lt"/>
                          <a:ea typeface="+mn-ea"/>
                          <a:cs typeface="+mn-cs"/>
                        </a:rPr>
                        <a:t>25. Cambio de propietario de un establecimiento educativo.</a:t>
                      </a:r>
                    </a:p>
                  </a:txBody>
                  <a:tcPr/>
                </a:tc>
                <a:extLst>
                  <a:ext uri="{0D108BD9-81ED-4DB2-BD59-A6C34878D82A}">
                    <a16:rowId xmlns:a16="http://schemas.microsoft.com/office/drawing/2014/main" xmlns="" val="3310245815"/>
                  </a:ext>
                </a:extLst>
              </a:tr>
              <a:tr h="5437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400" kern="1200" dirty="0" smtClean="0">
                          <a:solidFill>
                            <a:schemeClr val="dk1"/>
                          </a:solidFill>
                          <a:effectLst/>
                          <a:latin typeface="+mn-lt"/>
                          <a:ea typeface="+mn-ea"/>
                          <a:cs typeface="+mn-cs"/>
                        </a:rPr>
                        <a:t>26. Cierre temporal o definitivo de programas de educación para el trabajo y el desarrollo humano.</a:t>
                      </a:r>
                    </a:p>
                  </a:txBody>
                  <a:tcPr/>
                </a:tc>
                <a:extLst>
                  <a:ext uri="{0D108BD9-81ED-4DB2-BD59-A6C34878D82A}">
                    <a16:rowId xmlns:a16="http://schemas.microsoft.com/office/drawing/2014/main" xmlns="" val="2516257542"/>
                  </a:ext>
                </a:extLst>
              </a:tr>
              <a:tr h="5437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400" kern="1200" dirty="0" smtClean="0">
                          <a:solidFill>
                            <a:schemeClr val="dk1"/>
                          </a:solidFill>
                          <a:effectLst/>
                          <a:latin typeface="+mn-lt"/>
                          <a:ea typeface="+mn-ea"/>
                          <a:cs typeface="+mn-cs"/>
                        </a:rPr>
                        <a:t>27. Registro de firmas de rectores, directores y secretario(a)s de establecimientos educativos.</a:t>
                      </a:r>
                    </a:p>
                  </a:txBody>
                  <a:tcPr/>
                </a:tc>
                <a:extLst>
                  <a:ext uri="{0D108BD9-81ED-4DB2-BD59-A6C34878D82A}">
                    <a16:rowId xmlns:a16="http://schemas.microsoft.com/office/drawing/2014/main" xmlns="" val="3684894975"/>
                  </a:ext>
                </a:extLst>
              </a:tr>
              <a:tr h="5437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400" kern="1200" dirty="0" smtClean="0">
                          <a:solidFill>
                            <a:schemeClr val="dk1"/>
                          </a:solidFill>
                          <a:effectLst/>
                          <a:latin typeface="+mn-lt"/>
                          <a:ea typeface="+mn-ea"/>
                          <a:cs typeface="+mn-cs"/>
                        </a:rPr>
                        <a:t>28. Clasificación en el régimen de educación a un establecimiento educativo privado.</a:t>
                      </a:r>
                    </a:p>
                  </a:txBody>
                  <a:tcPr/>
                </a:tc>
                <a:extLst>
                  <a:ext uri="{0D108BD9-81ED-4DB2-BD59-A6C34878D82A}">
                    <a16:rowId xmlns:a16="http://schemas.microsoft.com/office/drawing/2014/main" xmlns="" val="3347805739"/>
                  </a:ext>
                </a:extLst>
              </a:tr>
              <a:tr h="389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400" kern="1200" dirty="0" smtClean="0">
                          <a:solidFill>
                            <a:schemeClr val="dk1"/>
                          </a:solidFill>
                          <a:effectLst/>
                          <a:latin typeface="+mn-lt"/>
                          <a:ea typeface="+mn-ea"/>
                          <a:cs typeface="+mn-cs"/>
                        </a:rPr>
                        <a:t>29. Clausura de un establecimiento educativo oficial o privado.</a:t>
                      </a:r>
                    </a:p>
                  </a:txBody>
                  <a:tcPr/>
                </a:tc>
                <a:extLst>
                  <a:ext uri="{0D108BD9-81ED-4DB2-BD59-A6C34878D82A}">
                    <a16:rowId xmlns:a16="http://schemas.microsoft.com/office/drawing/2014/main" xmlns="" val="2183944508"/>
                  </a:ext>
                </a:extLst>
              </a:tr>
              <a:tr h="389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400" kern="1200" dirty="0" smtClean="0">
                          <a:solidFill>
                            <a:schemeClr val="dk1"/>
                          </a:solidFill>
                          <a:effectLst/>
                          <a:latin typeface="+mn-lt"/>
                          <a:ea typeface="+mn-ea"/>
                          <a:cs typeface="+mn-cs"/>
                        </a:rPr>
                        <a:t>30. Autorización de calendario académico especial.</a:t>
                      </a:r>
                    </a:p>
                  </a:txBody>
                  <a:tcPr/>
                </a:tc>
                <a:extLst>
                  <a:ext uri="{0D108BD9-81ED-4DB2-BD59-A6C34878D82A}">
                    <a16:rowId xmlns:a16="http://schemas.microsoft.com/office/drawing/2014/main" xmlns="" val="464533369"/>
                  </a:ext>
                </a:extLst>
              </a:tr>
              <a:tr h="5437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400" kern="1200" dirty="0" smtClean="0">
                          <a:solidFill>
                            <a:schemeClr val="dk1"/>
                          </a:solidFill>
                          <a:effectLst/>
                          <a:latin typeface="+mn-lt"/>
                          <a:ea typeface="+mn-ea"/>
                          <a:cs typeface="+mn-cs"/>
                        </a:rPr>
                        <a:t>31. Concesión de reconocimiento de un establecimiento educativo </a:t>
                      </a:r>
                    </a:p>
                    <a:p>
                      <a:pPr marL="0" marR="0" indent="0" algn="l" defTabSz="914400" rtl="0" eaLnBrk="1" fontAlgn="auto" latinLnBrk="0" hangingPunct="1">
                        <a:lnSpc>
                          <a:spcPct val="100000"/>
                        </a:lnSpc>
                        <a:spcBef>
                          <a:spcPts val="0"/>
                        </a:spcBef>
                        <a:spcAft>
                          <a:spcPts val="0"/>
                        </a:spcAft>
                        <a:buClrTx/>
                        <a:buSzTx/>
                        <a:buFontTx/>
                        <a:buNone/>
                        <a:tabLst/>
                        <a:defRPr/>
                      </a:pPr>
                      <a:r>
                        <a:rPr lang="es-CO" sz="1400" kern="1200" dirty="0" smtClean="0">
                          <a:solidFill>
                            <a:schemeClr val="dk1"/>
                          </a:solidFill>
                          <a:effectLst/>
                          <a:latin typeface="+mn-lt"/>
                          <a:ea typeface="+mn-ea"/>
                          <a:cs typeface="+mn-cs"/>
                        </a:rPr>
                        <a:t>oficial.</a:t>
                      </a:r>
                    </a:p>
                  </a:txBody>
                  <a:tcPr/>
                </a:tc>
                <a:extLst>
                  <a:ext uri="{0D108BD9-81ED-4DB2-BD59-A6C34878D82A}">
                    <a16:rowId xmlns:a16="http://schemas.microsoft.com/office/drawing/2014/main" xmlns="" val="1821831031"/>
                  </a:ext>
                </a:extLst>
              </a:tr>
              <a:tr h="389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400" kern="1200" dirty="0" smtClean="0">
                          <a:solidFill>
                            <a:schemeClr val="dk1"/>
                          </a:solidFill>
                          <a:effectLst/>
                          <a:latin typeface="+mn-lt"/>
                          <a:ea typeface="+mn-ea"/>
                          <a:cs typeface="+mn-cs"/>
                        </a:rPr>
                        <a:t>32. Duplicaciones de diplomas y modificaciones del registro del título.</a:t>
                      </a:r>
                    </a:p>
                  </a:txBody>
                  <a:tcPr/>
                </a:tc>
                <a:extLst>
                  <a:ext uri="{0D108BD9-81ED-4DB2-BD59-A6C34878D82A}">
                    <a16:rowId xmlns:a16="http://schemas.microsoft.com/office/drawing/2014/main" xmlns="" val="1520163436"/>
                  </a:ext>
                </a:extLst>
              </a:tr>
            </a:tbl>
          </a:graphicData>
        </a:graphic>
      </p:graphicFrame>
    </p:spTree>
    <p:extLst>
      <p:ext uri="{BB962C8B-B14F-4D97-AF65-F5344CB8AC3E}">
        <p14:creationId xmlns:p14="http://schemas.microsoft.com/office/powerpoint/2010/main" val="4265085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084676051"/>
              </p:ext>
            </p:extLst>
          </p:nvPr>
        </p:nvGraphicFramePr>
        <p:xfrm>
          <a:off x="1004454" y="481734"/>
          <a:ext cx="10515600" cy="519176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xmlns="" val="256939186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800" b="0" i="0" kern="1200" dirty="0" smtClean="0">
                          <a:solidFill>
                            <a:schemeClr val="lt1"/>
                          </a:solidFill>
                          <a:effectLst/>
                          <a:latin typeface="+mn-lt"/>
                          <a:ea typeface="+mn-ea"/>
                          <a:cs typeface="+mn-cs"/>
                        </a:rPr>
                        <a:t> DEPENDENCIAS</a:t>
                      </a:r>
                      <a:r>
                        <a:rPr lang="es-CO" sz="1800" b="0" i="0" kern="1200" baseline="0" dirty="0" smtClean="0">
                          <a:solidFill>
                            <a:schemeClr val="lt1"/>
                          </a:solidFill>
                          <a:effectLst/>
                          <a:latin typeface="+mn-lt"/>
                          <a:ea typeface="+mn-ea"/>
                          <a:cs typeface="+mn-cs"/>
                        </a:rPr>
                        <a:t> QUE CONFORMAN LA SECRETARIA DE EDUCACIÓN DE SANTA CRUZ DE LORICA</a:t>
                      </a:r>
                      <a:endParaRPr lang="es-CO" sz="1800" b="0" i="0" kern="1200" dirty="0" smtClean="0">
                        <a:solidFill>
                          <a:schemeClr val="lt1"/>
                        </a:solidFill>
                        <a:effectLst/>
                        <a:latin typeface="+mn-lt"/>
                        <a:ea typeface="+mn-ea"/>
                        <a:cs typeface="+mn-cs"/>
                      </a:endParaRPr>
                    </a:p>
                  </a:txBody>
                  <a:tcPr/>
                </a:tc>
                <a:extLst>
                  <a:ext uri="{0D108BD9-81ED-4DB2-BD59-A6C34878D82A}">
                    <a16:rowId xmlns:a16="http://schemas.microsoft.com/office/drawing/2014/main" xmlns="" val="401894545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800" b="0" i="0" kern="1200" dirty="0" smtClean="0">
                          <a:solidFill>
                            <a:schemeClr val="dk1"/>
                          </a:solidFill>
                          <a:effectLst/>
                          <a:latin typeface="+mn-lt"/>
                          <a:ea typeface="+mn-ea"/>
                          <a:cs typeface="+mn-cs"/>
                        </a:rPr>
                        <a:t>1. </a:t>
                      </a:r>
                      <a:r>
                        <a:rPr lang="es-CO" sz="1800" b="0" i="0" u="none" strike="noStrike" kern="1200" dirty="0" smtClean="0">
                          <a:solidFill>
                            <a:schemeClr val="dk1"/>
                          </a:solidFill>
                          <a:effectLst/>
                          <a:latin typeface="+mn-lt"/>
                          <a:ea typeface="+mn-ea"/>
                          <a:cs typeface="+mn-cs"/>
                        </a:rPr>
                        <a:t>ADMINISTRATIVA</a:t>
                      </a:r>
                      <a:endParaRPr lang="es-CO" sz="18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xmlns="" val="305689261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800" b="0" i="0" kern="1200" dirty="0" smtClean="0">
                          <a:solidFill>
                            <a:schemeClr val="dk1"/>
                          </a:solidFill>
                          <a:effectLst/>
                          <a:latin typeface="+mn-lt"/>
                          <a:ea typeface="+mn-ea"/>
                          <a:cs typeface="+mn-cs"/>
                        </a:rPr>
                        <a:t>2.</a:t>
                      </a:r>
                      <a:r>
                        <a:rPr lang="es-CO" sz="1800" b="0" i="0" u="none" strike="noStrike" kern="1200" dirty="0" smtClean="0">
                          <a:solidFill>
                            <a:schemeClr val="dk1"/>
                          </a:solidFill>
                          <a:effectLst/>
                          <a:latin typeface="+mn-lt"/>
                          <a:ea typeface="+mn-ea"/>
                          <a:cs typeface="+mn-cs"/>
                        </a:rPr>
                        <a:t> ARCHIVO</a:t>
                      </a:r>
                      <a:endParaRPr lang="es-CO" sz="18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xmlns="" val="53789118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800" b="0" i="0" kern="1200" dirty="0" smtClean="0">
                          <a:solidFill>
                            <a:schemeClr val="dk1"/>
                          </a:solidFill>
                          <a:effectLst/>
                          <a:latin typeface="+mn-lt"/>
                          <a:ea typeface="+mn-ea"/>
                          <a:cs typeface="+mn-cs"/>
                        </a:rPr>
                        <a:t>3. </a:t>
                      </a:r>
                      <a:r>
                        <a:rPr lang="es-MX" sz="1800" b="0" i="0" u="none" strike="noStrike" kern="1200" dirty="0" smtClean="0">
                          <a:solidFill>
                            <a:schemeClr val="dk1"/>
                          </a:solidFill>
                          <a:effectLst/>
                          <a:latin typeface="+mn-lt"/>
                          <a:ea typeface="+mn-ea"/>
                          <a:cs typeface="+mn-cs"/>
                        </a:rPr>
                        <a:t>DEPORTE, RECREACIÓN, CULTURA Y TURISMO</a:t>
                      </a:r>
                      <a:endParaRPr lang="es-CO" sz="18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xmlns="" val="57636388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800" b="0" i="0" kern="1200" dirty="0" smtClean="0">
                          <a:solidFill>
                            <a:schemeClr val="dk1"/>
                          </a:solidFill>
                          <a:effectLst/>
                          <a:latin typeface="+mn-lt"/>
                          <a:ea typeface="+mn-ea"/>
                          <a:cs typeface="+mn-cs"/>
                        </a:rPr>
                        <a:t>4. </a:t>
                      </a:r>
                      <a:r>
                        <a:rPr lang="es-CO" sz="1800" b="0" i="0" u="none" strike="noStrike" kern="1200" dirty="0" smtClean="0">
                          <a:solidFill>
                            <a:schemeClr val="dk1"/>
                          </a:solidFill>
                          <a:effectLst/>
                          <a:latin typeface="+mn-lt"/>
                          <a:ea typeface="+mn-ea"/>
                          <a:cs typeface="+mn-cs"/>
                        </a:rPr>
                        <a:t>DESPACHO SECRETARIO DE EDUCACIÓN</a:t>
                      </a:r>
                      <a:endParaRPr lang="es-CO" sz="18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xmlns="" val="217697528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800" b="0" i="0" kern="1200" dirty="0" smtClean="0">
                          <a:solidFill>
                            <a:schemeClr val="dk1"/>
                          </a:solidFill>
                          <a:effectLst/>
                          <a:latin typeface="+mn-lt"/>
                          <a:ea typeface="+mn-ea"/>
                          <a:cs typeface="+mn-cs"/>
                        </a:rPr>
                        <a:t>5. </a:t>
                      </a:r>
                      <a:r>
                        <a:rPr lang="es-CO" sz="1800" b="0" i="0" u="none" strike="noStrike" kern="1200" dirty="0" smtClean="0">
                          <a:solidFill>
                            <a:schemeClr val="dk1"/>
                          </a:solidFill>
                          <a:effectLst/>
                          <a:latin typeface="+mn-lt"/>
                          <a:ea typeface="+mn-ea"/>
                          <a:cs typeface="+mn-cs"/>
                        </a:rPr>
                        <a:t>FINANCIERA</a:t>
                      </a:r>
                      <a:endParaRPr lang="es-CO" sz="18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xmlns="" val="348657266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800" b="0" i="0" kern="1200" dirty="0" smtClean="0">
                          <a:solidFill>
                            <a:schemeClr val="dk1"/>
                          </a:solidFill>
                          <a:effectLst/>
                          <a:latin typeface="+mn-lt"/>
                          <a:ea typeface="+mn-ea"/>
                          <a:cs typeface="+mn-cs"/>
                        </a:rPr>
                        <a:t>6. </a:t>
                      </a:r>
                      <a:r>
                        <a:rPr lang="es-MX" sz="1800" b="0" i="0" u="none" strike="noStrike" kern="1200" dirty="0" smtClean="0">
                          <a:solidFill>
                            <a:schemeClr val="dk1"/>
                          </a:solidFill>
                          <a:effectLst/>
                          <a:latin typeface="+mn-lt"/>
                          <a:ea typeface="+mn-ea"/>
                          <a:cs typeface="+mn-cs"/>
                        </a:rPr>
                        <a:t>GESTION DE LA CALIDAD EDUCATIVA</a:t>
                      </a:r>
                      <a:endParaRPr lang="es-CO" sz="18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xmlns="" val="210145554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800" b="0" i="0" kern="1200" dirty="0" smtClean="0">
                          <a:solidFill>
                            <a:schemeClr val="dk1"/>
                          </a:solidFill>
                          <a:effectLst/>
                          <a:latin typeface="+mn-lt"/>
                          <a:ea typeface="+mn-ea"/>
                          <a:cs typeface="+mn-cs"/>
                        </a:rPr>
                        <a:t>7. </a:t>
                      </a:r>
                      <a:r>
                        <a:rPr lang="es-MX" sz="1800" b="0" i="0" u="none" strike="noStrike" kern="1200" dirty="0" smtClean="0">
                          <a:solidFill>
                            <a:schemeClr val="dk1"/>
                          </a:solidFill>
                          <a:effectLst/>
                          <a:latin typeface="+mn-lt"/>
                          <a:ea typeface="+mn-ea"/>
                          <a:cs typeface="+mn-cs"/>
                        </a:rPr>
                        <a:t>GESTION DE LA COBERTURA EDUCATIVA</a:t>
                      </a:r>
                      <a:endParaRPr lang="es-CO" sz="18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xmlns="" val="160793549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800" b="0" i="0" kern="1200" dirty="0" smtClean="0">
                          <a:solidFill>
                            <a:schemeClr val="dk1"/>
                          </a:solidFill>
                          <a:effectLst/>
                          <a:latin typeface="+mn-lt"/>
                          <a:ea typeface="+mn-ea"/>
                          <a:cs typeface="+mn-cs"/>
                        </a:rPr>
                        <a:t>8. </a:t>
                      </a:r>
                      <a:r>
                        <a:rPr lang="es-CO" sz="1800" b="0" i="0" u="none" strike="noStrike" kern="1200" dirty="0" smtClean="0">
                          <a:solidFill>
                            <a:schemeClr val="dk1"/>
                          </a:solidFill>
                          <a:effectLst/>
                          <a:latin typeface="+mn-lt"/>
                          <a:ea typeface="+mn-ea"/>
                          <a:cs typeface="+mn-cs"/>
                        </a:rPr>
                        <a:t>INSPECCIÓN Y VIGILANCIA</a:t>
                      </a:r>
                      <a:endParaRPr lang="es-CO" sz="18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xmlns="" val="417752162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800" b="0" i="0" kern="1200" dirty="0" smtClean="0">
                          <a:solidFill>
                            <a:schemeClr val="dk1"/>
                          </a:solidFill>
                          <a:effectLst/>
                          <a:latin typeface="+mn-lt"/>
                          <a:ea typeface="+mn-ea"/>
                          <a:cs typeface="+mn-cs"/>
                        </a:rPr>
                        <a:t>9. </a:t>
                      </a:r>
                      <a:r>
                        <a:rPr lang="es-CO" sz="1800" b="0" i="0" u="none" strike="noStrike" kern="1200" dirty="0" smtClean="0">
                          <a:solidFill>
                            <a:schemeClr val="dk1"/>
                          </a:solidFill>
                          <a:effectLst/>
                          <a:latin typeface="+mn-lt"/>
                          <a:ea typeface="+mn-ea"/>
                          <a:cs typeface="+mn-cs"/>
                        </a:rPr>
                        <a:t>JURIDICA</a:t>
                      </a:r>
                      <a:endParaRPr lang="es-CO" sz="18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xmlns="" val="16705375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800" b="0" i="0" kern="1200" dirty="0" smtClean="0">
                          <a:solidFill>
                            <a:schemeClr val="dk1"/>
                          </a:solidFill>
                          <a:effectLst/>
                          <a:latin typeface="+mn-lt"/>
                          <a:ea typeface="+mn-ea"/>
                          <a:cs typeface="+mn-cs"/>
                        </a:rPr>
                        <a:t>10. </a:t>
                      </a:r>
                      <a:r>
                        <a:rPr lang="es-CO" sz="1800" b="0" i="0" u="none" strike="noStrike" kern="1200" dirty="0" smtClean="0">
                          <a:solidFill>
                            <a:schemeClr val="dk1"/>
                          </a:solidFill>
                          <a:effectLst/>
                          <a:latin typeface="+mn-lt"/>
                          <a:ea typeface="+mn-ea"/>
                          <a:cs typeface="+mn-cs"/>
                        </a:rPr>
                        <a:t>MANEJO DEL FONDO PRESTACIONAL</a:t>
                      </a:r>
                      <a:endParaRPr lang="es-CO" sz="18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xmlns="" val="23090393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800" b="0" i="0" kern="1200" dirty="0" smtClean="0">
                          <a:solidFill>
                            <a:schemeClr val="dk1"/>
                          </a:solidFill>
                          <a:effectLst/>
                          <a:latin typeface="+mn-lt"/>
                          <a:ea typeface="+mn-ea"/>
                          <a:cs typeface="+mn-cs"/>
                        </a:rPr>
                        <a:t>12. </a:t>
                      </a:r>
                      <a:r>
                        <a:rPr lang="es-CO" sz="1800" b="0" i="0" u="none" strike="noStrike" kern="1200" dirty="0" smtClean="0">
                          <a:solidFill>
                            <a:schemeClr val="dk1"/>
                          </a:solidFill>
                          <a:effectLst/>
                          <a:latin typeface="+mn-lt"/>
                          <a:ea typeface="+mn-ea"/>
                          <a:cs typeface="+mn-cs"/>
                        </a:rPr>
                        <a:t>PLANEACIÓN</a:t>
                      </a:r>
                      <a:endParaRPr lang="es-CO" sz="18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xmlns="" val="88810843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800" b="0" i="0" kern="1200" dirty="0" smtClean="0">
                          <a:solidFill>
                            <a:schemeClr val="dk1"/>
                          </a:solidFill>
                          <a:effectLst/>
                          <a:latin typeface="+mn-lt"/>
                          <a:ea typeface="+mn-ea"/>
                          <a:cs typeface="+mn-cs"/>
                        </a:rPr>
                        <a:t>13. </a:t>
                      </a:r>
                      <a:r>
                        <a:rPr lang="es-CO" sz="1800" b="0" i="0" u="none" strike="noStrike" kern="1200" dirty="0" smtClean="0">
                          <a:solidFill>
                            <a:schemeClr val="dk1"/>
                          </a:solidFill>
                          <a:effectLst/>
                          <a:latin typeface="+mn-lt"/>
                          <a:ea typeface="+mn-ea"/>
                          <a:cs typeface="+mn-cs"/>
                        </a:rPr>
                        <a:t>SERVICIOS INFORMÁTICOS</a:t>
                      </a:r>
                      <a:endParaRPr lang="es-CO" sz="18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xmlns="" val="392396757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b="0" i="0" kern="1200" dirty="0" smtClean="0">
                          <a:solidFill>
                            <a:schemeClr val="dk1"/>
                          </a:solidFill>
                          <a:effectLst/>
                          <a:latin typeface="+mn-lt"/>
                          <a:ea typeface="+mn-ea"/>
                          <a:cs typeface="+mn-cs"/>
                        </a:rPr>
                        <a:t>14. SERVICIO</a:t>
                      </a:r>
                      <a:r>
                        <a:rPr lang="es-MX" sz="1800" b="0" i="0" kern="1200" baseline="0" dirty="0" smtClean="0">
                          <a:solidFill>
                            <a:schemeClr val="dk1"/>
                          </a:solidFill>
                          <a:effectLst/>
                          <a:latin typeface="+mn-lt"/>
                          <a:ea typeface="+mn-ea"/>
                          <a:cs typeface="+mn-cs"/>
                        </a:rPr>
                        <a:t> DE ATENCIÓN AL CIUDADANO</a:t>
                      </a:r>
                      <a:endParaRPr lang="es-CO" sz="1800" b="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xmlns="" val="275530031"/>
                  </a:ext>
                </a:extLst>
              </a:tr>
            </a:tbl>
          </a:graphicData>
        </a:graphic>
      </p:graphicFrame>
      <p:sp>
        <p:nvSpPr>
          <p:cNvPr id="6" name="CuadroTexto 5">
            <a:extLst>
              <a:ext uri="{FF2B5EF4-FFF2-40B4-BE49-F238E27FC236}">
                <a16:creationId xmlns:a16="http://schemas.microsoft.com/office/drawing/2014/main" xmlns="" id="{817182B2-D36A-4B71-8AA6-479101BBA040}"/>
              </a:ext>
            </a:extLst>
          </p:cNvPr>
          <p:cNvSpPr txBox="1"/>
          <p:nvPr/>
        </p:nvSpPr>
        <p:spPr>
          <a:xfrm>
            <a:off x="616717" y="6251793"/>
            <a:ext cx="11003208" cy="492443"/>
          </a:xfrm>
          <a:prstGeom prst="rect">
            <a:avLst/>
          </a:prstGeom>
          <a:noFill/>
        </p:spPr>
        <p:txBody>
          <a:bodyPr wrap="square" rtlCol="0">
            <a:spAutoFit/>
          </a:bodyPr>
          <a:lstStyle/>
          <a:p>
            <a:pPr algn="just"/>
            <a:r>
              <a:rPr lang="es-CO" sz="1400" dirty="0" smtClean="0"/>
              <a:t>Mecanismos  de contacto: </a:t>
            </a:r>
            <a:r>
              <a:rPr lang="es-CO" sz="1400" dirty="0" smtClean="0">
                <a:hlinkClick r:id="rId2"/>
              </a:rPr>
              <a:t>www.semlorica.gov.co</a:t>
            </a:r>
            <a:r>
              <a:rPr lang="es-CO" sz="1400" dirty="0" smtClean="0"/>
              <a:t>;  </a:t>
            </a:r>
            <a:r>
              <a:rPr lang="es-CO" sz="1400" dirty="0" smtClean="0">
                <a:hlinkClick r:id="rId3"/>
              </a:rPr>
              <a:t>despachosemlorica@gmail.com</a:t>
            </a:r>
            <a:r>
              <a:rPr lang="es-CO" sz="1400" dirty="0" smtClean="0"/>
              <a:t>;   </a:t>
            </a:r>
            <a:r>
              <a:rPr lang="es-CO" sz="1400" dirty="0" smtClean="0">
                <a:hlinkClick r:id="rId4"/>
              </a:rPr>
              <a:t>despachoseceducacion@semlorica.gov.co</a:t>
            </a:r>
            <a:r>
              <a:rPr lang="es-CO" sz="1400" dirty="0" smtClean="0"/>
              <a:t>;  SAC V:2.0</a:t>
            </a:r>
          </a:p>
          <a:p>
            <a:pPr algn="just"/>
            <a:endParaRPr lang="es-CO" sz="1200" dirty="0">
              <a:solidFill>
                <a:srgbClr val="3F65A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9456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1050</TotalTime>
  <Words>3319</Words>
  <Application>Microsoft Office PowerPoint</Application>
  <PresentationFormat>Panorámica</PresentationFormat>
  <Paragraphs>337</Paragraphs>
  <Slides>23</Slides>
  <Notes>6</Notes>
  <HiddenSlides>2</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Arial</vt:lpstr>
      <vt:lpstr>Calibri</vt:lpstr>
      <vt:lpstr>Calibri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Hernan Alfonso Suarez Cediel</dc:creator>
  <cp:lastModifiedBy>Sandra del Carmen Correa Velasco</cp:lastModifiedBy>
  <cp:revision>82</cp:revision>
  <cp:lastPrinted>2019-11-27T20:24:00Z</cp:lastPrinted>
  <dcterms:created xsi:type="dcterms:W3CDTF">2018-12-12T16:12:35Z</dcterms:created>
  <dcterms:modified xsi:type="dcterms:W3CDTF">2019-12-19T22:04:08Z</dcterms:modified>
</cp:coreProperties>
</file>